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6858000" cx="12192000"/>
  <p:notesSz cx="6858000" cy="9144000"/>
  <p:embeddedFontLst>
    <p:embeddedFont>
      <p:font typeface="Garamon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Garamond-bold.fntdata"/><Relationship Id="rId21" Type="http://schemas.openxmlformats.org/officeDocument/2006/relationships/slide" Target="slides/slide17.xml"/><Relationship Id="rId43" Type="http://schemas.openxmlformats.org/officeDocument/2006/relationships/font" Target="fonts/Garamond-regular.fntdata"/><Relationship Id="rId24" Type="http://schemas.openxmlformats.org/officeDocument/2006/relationships/slide" Target="slides/slide20.xml"/><Relationship Id="rId46" Type="http://schemas.openxmlformats.org/officeDocument/2006/relationships/font" Target="fonts/Garamond-boldItalic.fntdata"/><Relationship Id="rId23" Type="http://schemas.openxmlformats.org/officeDocument/2006/relationships/slide" Target="slides/slide19.xml"/><Relationship Id="rId45" Type="http://schemas.openxmlformats.org/officeDocument/2006/relationships/font" Target="fonts/Garamon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9" name="Shape 14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9" name="Shape 2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5" name="Shape 21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3" name="Shape 2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1" name="Shape 2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9" name="Shape 23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6" name="Shape 24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7" name="Shape 15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2" name="Shape 28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 name="Shape 2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5" name="Shape 29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0" name="Shape 30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7" name="Shape 30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3" name="Shape 31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0" name="Shape 32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5" name="Shape 32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3" name="Shape 1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1" name="Shape 3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4" name="Shape 34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1" name="Shape 3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9" name="Shape 35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5" name="Shape 36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2" name="Shape 37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9" name="Shape 3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85" name="Shape 3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9" name="Shape 16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5" name="Shape 17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80" name="Shape 18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85" name="Shape 1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91" name="Shape 19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6" name="Shape 19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showMasterSp="0" type="title">
  <p:cSld name="TITLE">
    <p:spTree>
      <p:nvGrpSpPr>
        <p:cNvPr id="16" name="Shape 16"/>
        <p:cNvGrpSpPr/>
        <p:nvPr/>
      </p:nvGrpSpPr>
      <p:grpSpPr>
        <a:xfrm>
          <a:off x="0" y="0"/>
          <a:ext cx="0" cy="0"/>
          <a:chOff x="0" y="0"/>
          <a:chExt cx="0" cy="0"/>
        </a:xfrm>
      </p:grpSpPr>
      <p:grpSp>
        <p:nvGrpSpPr>
          <p:cNvPr id="17" name="Shape 17"/>
          <p:cNvGrpSpPr/>
          <p:nvPr/>
        </p:nvGrpSpPr>
        <p:grpSpPr>
          <a:xfrm>
            <a:off x="-16934" y="0"/>
            <a:ext cx="12231160" cy="6856214"/>
            <a:chOff x="-16934" y="0"/>
            <a:chExt cx="12231160" cy="6856214"/>
          </a:xfrm>
        </p:grpSpPr>
        <p:pic>
          <p:nvPicPr>
            <p:cNvPr descr="HD-PanelTitleR1.png" id="18" name="Shape 18"/>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9" name="Shape 19"/>
            <p:cNvSpPr/>
            <p:nvPr/>
          </p:nvSpPr>
          <p:spPr>
            <a:xfrm>
              <a:off x="2328332" y="1540931"/>
              <a:ext cx="7543802" cy="3835401"/>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HDRibbonTitle-UniformTrim.png" id="20" name="Shape 20"/>
            <p:cNvPicPr preferRelativeResize="0"/>
            <p:nvPr/>
          </p:nvPicPr>
          <p:blipFill rotWithShape="1">
            <a:blip r:embed="rId3">
              <a:alphaModFix/>
            </a:blip>
            <a:srcRect b="0" l="0" r="0" t="0"/>
            <a:stretch/>
          </p:blipFill>
          <p:spPr>
            <a:xfrm>
              <a:off x="-16934" y="3147609"/>
              <a:ext cx="2478024" cy="612648"/>
            </a:xfrm>
            <a:prstGeom prst="rect">
              <a:avLst/>
            </a:prstGeom>
            <a:noFill/>
            <a:ln>
              <a:noFill/>
            </a:ln>
          </p:spPr>
        </p:pic>
        <p:pic>
          <p:nvPicPr>
            <p:cNvPr descr="HDRibbonTitle-UniformTrim.png" id="21" name="Shape 21"/>
            <p:cNvPicPr preferRelativeResize="0"/>
            <p:nvPr/>
          </p:nvPicPr>
          <p:blipFill rotWithShape="1">
            <a:blip r:embed="rId3">
              <a:alphaModFix/>
            </a:blip>
            <a:srcRect b="0" l="0" r="0" t="0"/>
            <a:stretch/>
          </p:blipFill>
          <p:spPr>
            <a:xfrm>
              <a:off x="9736202" y="3147609"/>
              <a:ext cx="2478024" cy="612648"/>
            </a:xfrm>
            <a:prstGeom prst="rect">
              <a:avLst/>
            </a:prstGeom>
            <a:noFill/>
            <a:ln>
              <a:noFill/>
            </a:ln>
          </p:spPr>
        </p:pic>
      </p:grpSp>
      <p:sp>
        <p:nvSpPr>
          <p:cNvPr id="22" name="Shape 22"/>
          <p:cNvSpPr txBox="1"/>
          <p:nvPr>
            <p:ph type="ctrTitle"/>
          </p:nvPr>
        </p:nvSpPr>
        <p:spPr>
          <a:xfrm>
            <a:off x="2692398" y="1871131"/>
            <a:ext cx="6815669" cy="1515533"/>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262626"/>
              </a:buClr>
              <a:buSzPts val="5400"/>
              <a:buFont typeface="Garamond"/>
              <a:buNone/>
              <a:defRPr b="0" i="0" sz="5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 name="Shape 23"/>
          <p:cNvSpPr txBox="1"/>
          <p:nvPr>
            <p:ph idx="1" type="subTitle"/>
          </p:nvPr>
        </p:nvSpPr>
        <p:spPr>
          <a:xfrm>
            <a:off x="2692398" y="3657597"/>
            <a:ext cx="6815669" cy="1320802"/>
          </a:xfrm>
          <a:prstGeom prst="rect">
            <a:avLst/>
          </a:prstGeom>
          <a:noFill/>
          <a:ln>
            <a:noFill/>
          </a:ln>
        </p:spPr>
        <p:txBody>
          <a:bodyPr anchorCtr="0" anchor="t" bIns="91425" lIns="91425" spcFirstLastPara="1" rIns="91425" wrap="square" tIns="91425"/>
          <a:lstStyle>
            <a:lvl1pPr lvl="0" marR="0" rtl="0" algn="ctr">
              <a:spcBef>
                <a:spcPts val="420"/>
              </a:spcBef>
              <a:spcAft>
                <a:spcPts val="0"/>
              </a:spcAft>
              <a:buClr>
                <a:schemeClr val="accent1"/>
              </a:buClr>
              <a:buSzPts val="2415"/>
              <a:buFont typeface="Arial"/>
              <a:buNone/>
              <a:defRPr b="0" i="0" sz="2100" u="none" cap="none" strike="noStrike">
                <a:solidFill>
                  <a:schemeClr val="dk1"/>
                </a:solidFill>
                <a:latin typeface="Garamond"/>
                <a:ea typeface="Garamond"/>
                <a:cs typeface="Garamond"/>
                <a:sym typeface="Garamond"/>
              </a:defRPr>
            </a:lvl1pPr>
            <a:lvl2pPr lvl="1" marR="0" rtl="0" algn="ctr">
              <a:spcBef>
                <a:spcPts val="600"/>
              </a:spcBef>
              <a:spcAft>
                <a:spcPts val="0"/>
              </a:spcAft>
              <a:buClr>
                <a:schemeClr val="accent1"/>
              </a:buClr>
              <a:buSzPts val="2300"/>
              <a:buFont typeface="Arial"/>
              <a:buNone/>
              <a:defRPr b="0" i="0" sz="2000" u="none" cap="none" strike="noStrike">
                <a:solidFill>
                  <a:srgbClr val="888888"/>
                </a:solidFill>
                <a:latin typeface="Garamond"/>
                <a:ea typeface="Garamond"/>
                <a:cs typeface="Garamond"/>
                <a:sym typeface="Garamond"/>
              </a:defRPr>
            </a:lvl2pPr>
            <a:lvl3pPr lvl="2" marR="0" rtl="0" algn="ctr">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3pPr>
            <a:lvl4pPr lvl="3" marR="0" rtl="0" algn="ctr">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4pPr>
            <a:lvl5pPr lvl="4" marR="0" rtl="0" algn="ctr">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lvl="5" marR="0" rtl="0" algn="ctr">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lvl="6" marR="0" rtl="0" algn="ctr">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lvl="7" marR="0" rtl="0" algn="ctr">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lvl="8" marR="0" rtl="0" algn="ctr">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24" name="Shape 24"/>
          <p:cNvSpPr txBox="1"/>
          <p:nvPr>
            <p:ph idx="10" type="dt"/>
          </p:nvPr>
        </p:nvSpPr>
        <p:spPr>
          <a:xfrm>
            <a:off x="7983232" y="5037663"/>
            <a:ext cx="897467"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25" name="Shape 25"/>
          <p:cNvSpPr txBox="1"/>
          <p:nvPr>
            <p:ph idx="11" type="ftr"/>
          </p:nvPr>
        </p:nvSpPr>
        <p:spPr>
          <a:xfrm>
            <a:off x="2692397" y="5037663"/>
            <a:ext cx="5214635"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26" name="Shape 26"/>
          <p:cNvSpPr txBox="1"/>
          <p:nvPr>
            <p:ph idx="12" type="sldNum"/>
          </p:nvPr>
        </p:nvSpPr>
        <p:spPr>
          <a:xfrm>
            <a:off x="8956900" y="5037663"/>
            <a:ext cx="55116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Garamond"/>
                <a:ea typeface="Garamond"/>
                <a:cs typeface="Garamond"/>
                <a:sym typeface="Garamond"/>
              </a:defRPr>
            </a:lvl1pPr>
            <a:lvl2pPr indent="0" lvl="1" marL="0" marR="0" rtl="0" algn="r">
              <a:spcBef>
                <a:spcPts val="0"/>
              </a:spcBef>
              <a:buNone/>
              <a:defRPr b="0" i="0" sz="1000" u="none" cap="none" strike="noStrike">
                <a:solidFill>
                  <a:schemeClr val="dk1"/>
                </a:solidFill>
                <a:latin typeface="Garamond"/>
                <a:ea typeface="Garamond"/>
                <a:cs typeface="Garamond"/>
                <a:sym typeface="Garamond"/>
              </a:defRPr>
            </a:lvl2pPr>
            <a:lvl3pPr indent="0" lvl="2" marL="0" marR="0" rtl="0" algn="r">
              <a:spcBef>
                <a:spcPts val="0"/>
              </a:spcBef>
              <a:buNone/>
              <a:defRPr b="0" i="0" sz="1000" u="none" cap="none" strike="noStrike">
                <a:solidFill>
                  <a:schemeClr val="dk1"/>
                </a:solidFill>
                <a:latin typeface="Garamond"/>
                <a:ea typeface="Garamond"/>
                <a:cs typeface="Garamond"/>
                <a:sym typeface="Garamond"/>
              </a:defRPr>
            </a:lvl3pPr>
            <a:lvl4pPr indent="0" lvl="3" marL="0" marR="0" rtl="0" algn="r">
              <a:spcBef>
                <a:spcPts val="0"/>
              </a:spcBef>
              <a:buNone/>
              <a:defRPr b="0" i="0" sz="1000" u="none" cap="none" strike="noStrike">
                <a:solidFill>
                  <a:schemeClr val="dk1"/>
                </a:solidFill>
                <a:latin typeface="Garamond"/>
                <a:ea typeface="Garamond"/>
                <a:cs typeface="Garamond"/>
                <a:sym typeface="Garamond"/>
              </a:defRPr>
            </a:lvl4pPr>
            <a:lvl5pPr indent="0" lvl="4" marL="0" marR="0" rtl="0" algn="r">
              <a:spcBef>
                <a:spcPts val="0"/>
              </a:spcBef>
              <a:buNone/>
              <a:defRPr b="0" i="0" sz="1000" u="none" cap="none" strike="noStrike">
                <a:solidFill>
                  <a:schemeClr val="dk1"/>
                </a:solidFill>
                <a:latin typeface="Garamond"/>
                <a:ea typeface="Garamond"/>
                <a:cs typeface="Garamond"/>
                <a:sym typeface="Garamond"/>
              </a:defRPr>
            </a:lvl5pPr>
            <a:lvl6pPr indent="0" lvl="5" marL="0" marR="0" rtl="0" algn="r">
              <a:spcBef>
                <a:spcPts val="0"/>
              </a:spcBef>
              <a:buNone/>
              <a:defRPr b="0" i="0" sz="1000" u="none" cap="none" strike="noStrike">
                <a:solidFill>
                  <a:schemeClr val="dk1"/>
                </a:solidFill>
                <a:latin typeface="Garamond"/>
                <a:ea typeface="Garamond"/>
                <a:cs typeface="Garamond"/>
                <a:sym typeface="Garamond"/>
              </a:defRPr>
            </a:lvl6pPr>
            <a:lvl7pPr indent="0" lvl="6" marL="0" marR="0" rtl="0" algn="r">
              <a:spcBef>
                <a:spcPts val="0"/>
              </a:spcBef>
              <a:buNone/>
              <a:defRPr b="0" i="0" sz="1000" u="none" cap="none" strike="noStrike">
                <a:solidFill>
                  <a:schemeClr val="dk1"/>
                </a:solidFill>
                <a:latin typeface="Garamond"/>
                <a:ea typeface="Garamond"/>
                <a:cs typeface="Garamond"/>
                <a:sym typeface="Garamond"/>
              </a:defRPr>
            </a:lvl7pPr>
            <a:lvl8pPr indent="0" lvl="7" marL="0" marR="0" rtl="0" algn="r">
              <a:spcBef>
                <a:spcPts val="0"/>
              </a:spcBef>
              <a:buNone/>
              <a:defRPr b="0" i="0" sz="1000" u="none" cap="none" strike="noStrike">
                <a:solidFill>
                  <a:schemeClr val="dk1"/>
                </a:solidFill>
                <a:latin typeface="Garamond"/>
                <a:ea typeface="Garamond"/>
                <a:cs typeface="Garamond"/>
                <a:sym typeface="Garamond"/>
              </a:defRPr>
            </a:lvl8pPr>
            <a:lvl9pPr indent="0" lvl="8" marL="0" marR="0" rtl="0" algn="r">
              <a:spcBef>
                <a:spcPts val="0"/>
              </a:spcBef>
              <a:buNone/>
              <a:defRPr b="0" i="0" sz="1000" u="none" cap="none" strike="noStrike">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27" name="Shape 27"/>
          <p:cNvCxnSpPr/>
          <p:nvPr/>
        </p:nvCxnSpPr>
        <p:spPr>
          <a:xfrm>
            <a:off x="2692399" y="3522131"/>
            <a:ext cx="681566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zılı Panoramik Resim">
  <p:cSld name="Yazılı Panoramik Resim">
    <p:spTree>
      <p:nvGrpSpPr>
        <p:cNvPr id="85" name="Shape 85"/>
        <p:cNvGrpSpPr/>
        <p:nvPr/>
      </p:nvGrpSpPr>
      <p:grpSpPr>
        <a:xfrm>
          <a:off x="0" y="0"/>
          <a:ext cx="0" cy="0"/>
          <a:chOff x="0" y="0"/>
          <a:chExt cx="0" cy="0"/>
        </a:xfrm>
      </p:grpSpPr>
      <p:sp>
        <p:nvSpPr>
          <p:cNvPr id="86" name="Shape 86"/>
          <p:cNvSpPr txBox="1"/>
          <p:nvPr>
            <p:ph type="title"/>
          </p:nvPr>
        </p:nvSpPr>
        <p:spPr>
          <a:xfrm>
            <a:off x="1295401" y="4815415"/>
            <a:ext cx="9609666" cy="566738"/>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262626"/>
              </a:buClr>
              <a:buSzPts val="2400"/>
              <a:buFont typeface="Garamond"/>
              <a:buNone/>
              <a:defRPr b="0" i="0" sz="2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7" name="Shape 87"/>
          <p:cNvSpPr/>
          <p:nvPr>
            <p:ph idx="2" type="pic"/>
          </p:nvPr>
        </p:nvSpPr>
        <p:spPr>
          <a:xfrm>
            <a:off x="1041427" y="1041399"/>
            <a:ext cx="10105972" cy="3335869"/>
          </a:xfrm>
          <a:prstGeom prst="roundRect">
            <a:avLst>
              <a:gd fmla="val 0" name="adj"/>
            </a:avLst>
          </a:prstGeom>
          <a:noFill/>
          <a:ln cap="flat" cmpd="thickThin" w="57150">
            <a:solidFill>
              <a:srgbClr val="7F7F7F"/>
            </a:solidFill>
            <a:prstDash val="solid"/>
            <a:miter lim="800000"/>
            <a:headEnd len="sm" w="sm" type="none"/>
            <a:tailEnd len="sm" w="sm" type="none"/>
          </a:ln>
        </p:spPr>
        <p:txBody>
          <a:bodyPr anchorCtr="0" anchor="t" bIns="91425" lIns="91425" spcFirstLastPara="1" rIns="91425" wrap="square" tIns="91425"/>
          <a:lstStyle>
            <a:lvl1pPr lvl="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lvl="1"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lvl="2"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lvl="3"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lvl="4"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lvl="5"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lvl="6"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lvl="7"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lvl="8" marR="0" rtl="0" algn="l">
              <a:spcBef>
                <a:spcPts val="60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88" name="Shape 88"/>
          <p:cNvSpPr txBox="1"/>
          <p:nvPr>
            <p:ph idx="1" type="body"/>
          </p:nvPr>
        </p:nvSpPr>
        <p:spPr>
          <a:xfrm>
            <a:off x="1295401" y="5382153"/>
            <a:ext cx="9609666" cy="493712"/>
          </a:xfrm>
          <a:prstGeom prst="rect">
            <a:avLst/>
          </a:prstGeom>
          <a:noFill/>
          <a:ln>
            <a:noFill/>
          </a:ln>
        </p:spPr>
        <p:txBody>
          <a:bodyPr anchorCtr="0" anchor="t" bIns="91425" lIns="91425" spcFirstLastPara="1" rIns="91425" wrap="square" tIns="91425"/>
          <a:lstStyle>
            <a:lvl1pPr indent="-228600" lvl="0" marL="457200" marR="0" rtl="0" algn="ctr">
              <a:spcBef>
                <a:spcPts val="280"/>
              </a:spcBef>
              <a:spcAft>
                <a:spcPts val="0"/>
              </a:spcAft>
              <a:buClr>
                <a:schemeClr val="accent1"/>
              </a:buClr>
              <a:buSzPts val="1610"/>
              <a:buFont typeface="Arial"/>
              <a:buNone/>
              <a:defRPr b="0" i="0" sz="1400" u="none" cap="none" strike="noStrike">
                <a:solidFill>
                  <a:srgbClr val="262626"/>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1380"/>
              <a:buFont typeface="Arial"/>
              <a:buNone/>
              <a:defRPr b="0" i="0" sz="1200" u="none" cap="none" strike="noStrike">
                <a:solidFill>
                  <a:srgbClr val="262626"/>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150"/>
              <a:buFont typeface="Arial"/>
              <a:buNone/>
              <a:defRPr b="0" i="0" sz="1000" u="none" cap="none" strike="noStrike">
                <a:solidFill>
                  <a:srgbClr val="262626"/>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9pPr>
          </a:lstStyle>
          <a:p/>
        </p:txBody>
      </p:sp>
      <p:sp>
        <p:nvSpPr>
          <p:cNvPr id="89" name="Shape 89"/>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0" name="Shape 90"/>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1" name="Shape 91"/>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Resim Yazısı">
  <p:cSld name="Başlık ve Resim Yazısı">
    <p:spTree>
      <p:nvGrpSpPr>
        <p:cNvPr id="92" name="Shape 92"/>
        <p:cNvGrpSpPr/>
        <p:nvPr/>
      </p:nvGrpSpPr>
      <p:grpSpPr>
        <a:xfrm>
          <a:off x="0" y="0"/>
          <a:ext cx="0" cy="0"/>
          <a:chOff x="0" y="0"/>
          <a:chExt cx="0" cy="0"/>
        </a:xfrm>
      </p:grpSpPr>
      <p:sp>
        <p:nvSpPr>
          <p:cNvPr id="93" name="Shape 93"/>
          <p:cNvSpPr txBox="1"/>
          <p:nvPr>
            <p:ph type="title"/>
          </p:nvPr>
        </p:nvSpPr>
        <p:spPr>
          <a:xfrm>
            <a:off x="1303868" y="982132"/>
            <a:ext cx="9592732" cy="2954868"/>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3200"/>
              <a:buFont typeface="Garamond"/>
              <a:buNone/>
              <a:defRPr b="0" i="0" sz="32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4" name="Shape 94"/>
          <p:cNvSpPr txBox="1"/>
          <p:nvPr>
            <p:ph idx="1" type="body"/>
          </p:nvPr>
        </p:nvSpPr>
        <p:spPr>
          <a:xfrm>
            <a:off x="1303868" y="4343399"/>
            <a:ext cx="9592732" cy="1532467"/>
          </a:xfrm>
          <a:prstGeom prst="rect">
            <a:avLst/>
          </a:prstGeom>
          <a:noFill/>
          <a:ln>
            <a:noFill/>
          </a:ln>
        </p:spPr>
        <p:txBody>
          <a:bodyPr anchorCtr="0" anchor="ctr" bIns="91425" lIns="91425" spcFirstLastPara="1" rIns="91425" wrap="square" tIns="91425"/>
          <a:lstStyle>
            <a:lvl1pPr indent="-228600" lvl="0" marL="457200" marR="0" rtl="0" algn="ctr">
              <a:spcBef>
                <a:spcPts val="400"/>
              </a:spcBef>
              <a:spcAft>
                <a:spcPts val="0"/>
              </a:spcAft>
              <a:buClr>
                <a:schemeClr val="accent1"/>
              </a:buClr>
              <a:buSzPts val="2300"/>
              <a:buFont typeface="Arial"/>
              <a:buNone/>
              <a:defRPr b="0" i="0" sz="20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95" name="Shape 95"/>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6" name="Shape 96"/>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7" name="Shape 97"/>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98" name="Shape 98"/>
          <p:cNvCxnSpPr/>
          <p:nvPr/>
        </p:nvCxnSpPr>
        <p:spPr>
          <a:xfrm>
            <a:off x="1396169" y="4140199"/>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esim Yazılı Alıntı">
  <p:cSld name="Resim Yazılı Alıntı">
    <p:spTree>
      <p:nvGrpSpPr>
        <p:cNvPr id="99" name="Shape 99"/>
        <p:cNvGrpSpPr/>
        <p:nvPr/>
      </p:nvGrpSpPr>
      <p:grpSpPr>
        <a:xfrm>
          <a:off x="0" y="0"/>
          <a:ext cx="0" cy="0"/>
          <a:chOff x="0" y="0"/>
          <a:chExt cx="0" cy="0"/>
        </a:xfrm>
      </p:grpSpPr>
      <p:sp>
        <p:nvSpPr>
          <p:cNvPr id="100" name="Shape 100"/>
          <p:cNvSpPr txBox="1"/>
          <p:nvPr>
            <p:ph type="title"/>
          </p:nvPr>
        </p:nvSpPr>
        <p:spPr>
          <a:xfrm>
            <a:off x="1446213" y="982132"/>
            <a:ext cx="9296398" cy="2370668"/>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3200"/>
              <a:buFont typeface="Garamond"/>
              <a:buNone/>
              <a:defRPr b="0" i="0" sz="32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1" name="Shape 101"/>
          <p:cNvSpPr txBox="1"/>
          <p:nvPr>
            <p:ph idx="1" type="body"/>
          </p:nvPr>
        </p:nvSpPr>
        <p:spPr>
          <a:xfrm>
            <a:off x="1674812" y="3352800"/>
            <a:ext cx="8839202" cy="584200"/>
          </a:xfrm>
          <a:prstGeom prst="rect">
            <a:avLst/>
          </a:prstGeom>
          <a:noFill/>
          <a:ln>
            <a:noFill/>
          </a:ln>
        </p:spPr>
        <p:txBody>
          <a:bodyPr anchorCtr="0" anchor="ctr" bIns="91425" lIns="91425" spcFirstLastPara="1" rIns="91425" wrap="square" tIns="91425"/>
          <a:lstStyle>
            <a:lvl1pPr indent="-228600" lvl="0" marL="457200" marR="0" rtl="0" algn="r">
              <a:spcBef>
                <a:spcPts val="400"/>
              </a:spcBef>
              <a:spcAft>
                <a:spcPts val="0"/>
              </a:spcAft>
              <a:buClr>
                <a:schemeClr val="accent1"/>
              </a:buClr>
              <a:buSzPts val="2300"/>
              <a:buFont typeface="Arial"/>
              <a:buNone/>
              <a:defRPr b="0" i="0" sz="2000" u="none" cap="none" strike="noStrike">
                <a:solidFill>
                  <a:srgbClr val="262626"/>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300"/>
              <a:buFont typeface="Arial"/>
              <a:buNone/>
              <a:defRPr b="0" i="0" sz="2000" u="none" cap="none" strike="noStrike">
                <a:solidFill>
                  <a:srgbClr val="262626"/>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2070"/>
              <a:buFont typeface="Arial"/>
              <a:buNone/>
              <a:defRPr b="0" i="0" sz="1800" u="none" cap="none" strike="noStrike">
                <a:solidFill>
                  <a:srgbClr val="262626"/>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02" name="Shape 102"/>
          <p:cNvSpPr txBox="1"/>
          <p:nvPr>
            <p:ph idx="2" type="body"/>
          </p:nvPr>
        </p:nvSpPr>
        <p:spPr>
          <a:xfrm>
            <a:off x="1295401" y="4343399"/>
            <a:ext cx="9609666" cy="1532467"/>
          </a:xfrm>
          <a:prstGeom prst="rect">
            <a:avLst/>
          </a:prstGeom>
          <a:noFill/>
          <a:ln>
            <a:noFill/>
          </a:ln>
        </p:spPr>
        <p:txBody>
          <a:bodyPr anchorCtr="0" anchor="ctr" bIns="91425" lIns="91425" spcFirstLastPara="1" rIns="91425" wrap="square" tIns="91425"/>
          <a:lstStyle>
            <a:lvl1pPr indent="-228600" lvl="0" marL="457200" marR="0" rtl="0" algn="ctr">
              <a:spcBef>
                <a:spcPts val="400"/>
              </a:spcBef>
              <a:spcAft>
                <a:spcPts val="0"/>
              </a:spcAft>
              <a:buClr>
                <a:schemeClr val="accent1"/>
              </a:buClr>
              <a:buSzPts val="2300"/>
              <a:buFont typeface="Arial"/>
              <a:buNone/>
              <a:defRPr b="0" i="0" sz="20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03" name="Shape 103"/>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4" name="Shape 104"/>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5" name="Shape 10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
        <p:nvSpPr>
          <p:cNvPr id="106" name="Shape 106"/>
          <p:cNvSpPr txBox="1"/>
          <p:nvPr/>
        </p:nvSpPr>
        <p:spPr>
          <a:xfrm>
            <a:off x="862013" y="879961"/>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07" name="Shape 107"/>
          <p:cNvSpPr txBox="1"/>
          <p:nvPr/>
        </p:nvSpPr>
        <p:spPr>
          <a:xfrm>
            <a:off x="10600267" y="282787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08" name="Shape 108"/>
          <p:cNvCxnSpPr/>
          <p:nvPr/>
        </p:nvCxnSpPr>
        <p:spPr>
          <a:xfrm>
            <a:off x="1396169" y="4140199"/>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sim Kartı">
  <p:cSld name="İsim Kartı">
    <p:spTree>
      <p:nvGrpSpPr>
        <p:cNvPr id="109" name="Shape 109"/>
        <p:cNvGrpSpPr/>
        <p:nvPr/>
      </p:nvGrpSpPr>
      <p:grpSpPr>
        <a:xfrm>
          <a:off x="0" y="0"/>
          <a:ext cx="0" cy="0"/>
          <a:chOff x="0" y="0"/>
          <a:chExt cx="0" cy="0"/>
        </a:xfrm>
      </p:grpSpPr>
      <p:sp>
        <p:nvSpPr>
          <p:cNvPr id="110" name="Shape 110"/>
          <p:cNvSpPr txBox="1"/>
          <p:nvPr>
            <p:ph type="title"/>
          </p:nvPr>
        </p:nvSpPr>
        <p:spPr>
          <a:xfrm>
            <a:off x="1295402" y="3308581"/>
            <a:ext cx="9609668" cy="14688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262626"/>
              </a:buClr>
              <a:buSzPts val="3200"/>
              <a:buFont typeface="Garamond"/>
              <a:buNone/>
              <a:defRPr b="0" i="0" sz="32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1" name="Shape 111"/>
          <p:cNvSpPr txBox="1"/>
          <p:nvPr>
            <p:ph idx="1" type="body"/>
          </p:nvPr>
        </p:nvSpPr>
        <p:spPr>
          <a:xfrm>
            <a:off x="1295401" y="4777381"/>
            <a:ext cx="9609668" cy="860400"/>
          </a:xfrm>
          <a:prstGeom prst="rect">
            <a:avLst/>
          </a:prstGeom>
          <a:noFill/>
          <a:ln>
            <a:noFill/>
          </a:ln>
        </p:spPr>
        <p:txBody>
          <a:bodyPr anchorCtr="0" anchor="t" bIns="91425" lIns="91425" spcFirstLastPara="1" rIns="91425" wrap="square" tIns="91425"/>
          <a:lstStyle>
            <a:lvl1pPr indent="-228600" lvl="0" marL="457200" marR="0" rtl="0" algn="l">
              <a:spcBef>
                <a:spcPts val="400"/>
              </a:spcBef>
              <a:spcAft>
                <a:spcPts val="0"/>
              </a:spcAft>
              <a:buClr>
                <a:schemeClr val="accent1"/>
              </a:buClr>
              <a:buSzPts val="2300"/>
              <a:buFont typeface="Arial"/>
              <a:buNone/>
              <a:defRPr b="0" i="0" sz="20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12" name="Shape 112"/>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13" name="Shape 113"/>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14" name="Shape 11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ıntı İsim Kartı">
  <p:cSld name="Alıntı İsim Kartı">
    <p:spTree>
      <p:nvGrpSpPr>
        <p:cNvPr id="115" name="Shape 115"/>
        <p:cNvGrpSpPr/>
        <p:nvPr/>
      </p:nvGrpSpPr>
      <p:grpSpPr>
        <a:xfrm>
          <a:off x="0" y="0"/>
          <a:ext cx="0" cy="0"/>
          <a:chOff x="0" y="0"/>
          <a:chExt cx="0" cy="0"/>
        </a:xfrm>
      </p:grpSpPr>
      <p:sp>
        <p:nvSpPr>
          <p:cNvPr id="116" name="Shape 116"/>
          <p:cNvSpPr txBox="1"/>
          <p:nvPr>
            <p:ph type="title"/>
          </p:nvPr>
        </p:nvSpPr>
        <p:spPr>
          <a:xfrm>
            <a:off x="1446213" y="982132"/>
            <a:ext cx="9296398" cy="2243668"/>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3200"/>
              <a:buFont typeface="Garamond"/>
              <a:buNone/>
              <a:defRPr b="0" i="0" sz="32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7" name="Shape 117"/>
          <p:cNvSpPr txBox="1"/>
          <p:nvPr>
            <p:ph idx="1" type="body"/>
          </p:nvPr>
        </p:nvSpPr>
        <p:spPr>
          <a:xfrm>
            <a:off x="1295401" y="3639312"/>
            <a:ext cx="9609668" cy="886968"/>
          </a:xfrm>
          <a:prstGeom prst="rect">
            <a:avLst/>
          </a:prstGeom>
          <a:noFill/>
          <a:ln>
            <a:noFill/>
          </a:ln>
        </p:spPr>
        <p:txBody>
          <a:bodyPr anchorCtr="0" anchor="b" bIns="91425" lIns="91425" spcFirstLastPara="1" rIns="91425" wrap="square" tIns="91425"/>
          <a:lstStyle>
            <a:lvl1pPr indent="-228600" lvl="0" marL="457200" marR="0" rtl="0" algn="l">
              <a:spcBef>
                <a:spcPts val="0"/>
              </a:spcBef>
              <a:spcAft>
                <a:spcPts val="0"/>
              </a:spcAft>
              <a:buClr>
                <a:schemeClr val="accent1"/>
              </a:buClr>
              <a:buSzPts val="2760"/>
              <a:buFont typeface="Arial"/>
              <a:buNone/>
              <a:defRPr b="0" i="0" sz="24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18" name="Shape 118"/>
          <p:cNvSpPr txBox="1"/>
          <p:nvPr>
            <p:ph idx="2" type="body"/>
          </p:nvPr>
        </p:nvSpPr>
        <p:spPr>
          <a:xfrm>
            <a:off x="1295401" y="4529667"/>
            <a:ext cx="9609668" cy="1346200"/>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Clr>
                <a:schemeClr val="accent1"/>
              </a:buClr>
              <a:buSzPts val="2070"/>
              <a:buFont typeface="Arial"/>
              <a:buNone/>
              <a:defRPr b="0" i="0" sz="18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19" name="Shape 119"/>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20" name="Shape 120"/>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21" name="Shape 121"/>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
        <p:nvSpPr>
          <p:cNvPr id="122" name="Shape 122"/>
          <p:cNvSpPr txBox="1"/>
          <p:nvPr/>
        </p:nvSpPr>
        <p:spPr>
          <a:xfrm>
            <a:off x="862013" y="879961"/>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3" name="Shape 123"/>
          <p:cNvSpPr txBox="1"/>
          <p:nvPr/>
        </p:nvSpPr>
        <p:spPr>
          <a:xfrm>
            <a:off x="10600267" y="259926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4" name="Shape 124"/>
          <p:cNvCxnSpPr/>
          <p:nvPr/>
        </p:nvCxnSpPr>
        <p:spPr>
          <a:xfrm>
            <a:off x="1396169" y="3429000"/>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ğru veya Yanlış">
  <p:cSld name="Doğru veya Yanlış">
    <p:spTree>
      <p:nvGrpSpPr>
        <p:cNvPr id="125" name="Shape 125"/>
        <p:cNvGrpSpPr/>
        <p:nvPr/>
      </p:nvGrpSpPr>
      <p:grpSpPr>
        <a:xfrm>
          <a:off x="0" y="0"/>
          <a:ext cx="0" cy="0"/>
          <a:chOff x="0" y="0"/>
          <a:chExt cx="0" cy="0"/>
        </a:xfrm>
      </p:grpSpPr>
      <p:sp>
        <p:nvSpPr>
          <p:cNvPr id="126" name="Shape 126"/>
          <p:cNvSpPr txBox="1"/>
          <p:nvPr>
            <p:ph type="title"/>
          </p:nvPr>
        </p:nvSpPr>
        <p:spPr>
          <a:xfrm>
            <a:off x="1295401" y="982132"/>
            <a:ext cx="9609666" cy="2243668"/>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7" name="Shape 127"/>
          <p:cNvSpPr txBox="1"/>
          <p:nvPr>
            <p:ph idx="1" type="body"/>
          </p:nvPr>
        </p:nvSpPr>
        <p:spPr>
          <a:xfrm>
            <a:off x="1295401" y="3630168"/>
            <a:ext cx="9609668" cy="841248"/>
          </a:xfrm>
          <a:prstGeom prst="rect">
            <a:avLst/>
          </a:prstGeom>
          <a:noFill/>
          <a:ln>
            <a:noFill/>
          </a:ln>
        </p:spPr>
        <p:txBody>
          <a:bodyPr anchorCtr="0" anchor="b" bIns="91425" lIns="91425" spcFirstLastPara="1" rIns="91425" wrap="square" tIns="91425"/>
          <a:lstStyle>
            <a:lvl1pPr indent="-228600" lvl="0" marL="457200" marR="0" rtl="0" algn="l">
              <a:spcBef>
                <a:spcPts val="0"/>
              </a:spcBef>
              <a:spcAft>
                <a:spcPts val="0"/>
              </a:spcAft>
              <a:buClr>
                <a:schemeClr val="accent1"/>
              </a:buClr>
              <a:buSzPts val="3220"/>
              <a:buFont typeface="Arial"/>
              <a:buNone/>
              <a:defRPr b="0" i="0" sz="28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28" name="Shape 128"/>
          <p:cNvSpPr txBox="1"/>
          <p:nvPr>
            <p:ph idx="2" type="body"/>
          </p:nvPr>
        </p:nvSpPr>
        <p:spPr>
          <a:xfrm>
            <a:off x="1295400" y="4470399"/>
            <a:ext cx="9609670" cy="1405467"/>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Clr>
                <a:schemeClr val="accent1"/>
              </a:buClr>
              <a:buSzPts val="2070"/>
              <a:buFont typeface="Arial"/>
              <a:buNone/>
              <a:defRPr b="0" i="0" sz="18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29" name="Shape 129"/>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30" name="Shape 130"/>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31" name="Shape 131"/>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132" name="Shape 132"/>
          <p:cNvCxnSpPr/>
          <p:nvPr/>
        </p:nvCxnSpPr>
        <p:spPr>
          <a:xfrm>
            <a:off x="1396169" y="3429000"/>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Dikey Metin" type="vertTx">
  <p:cSld name="VERTICAL_TEXT">
    <p:spTree>
      <p:nvGrpSpPr>
        <p:cNvPr id="133" name="Shape 133"/>
        <p:cNvGrpSpPr/>
        <p:nvPr/>
      </p:nvGrpSpPr>
      <p:grpSpPr>
        <a:xfrm>
          <a:off x="0" y="0"/>
          <a:ext cx="0" cy="0"/>
          <a:chOff x="0" y="0"/>
          <a:chExt cx="0" cy="0"/>
        </a:xfrm>
      </p:grpSpPr>
      <p:sp>
        <p:nvSpPr>
          <p:cNvPr id="134" name="Shape 134"/>
          <p:cNvSpPr txBox="1"/>
          <p:nvPr>
            <p:ph type="title"/>
          </p:nvPr>
        </p:nvSpPr>
        <p:spPr>
          <a:xfrm>
            <a:off x="1295402" y="982132"/>
            <a:ext cx="9601196" cy="1303867"/>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5" name="Shape 135"/>
          <p:cNvSpPr txBox="1"/>
          <p:nvPr>
            <p:ph idx="1" type="body"/>
          </p:nvPr>
        </p:nvSpPr>
        <p:spPr>
          <a:xfrm rot="5400000">
            <a:off x="4436531" y="-584198"/>
            <a:ext cx="3318936" cy="9601196"/>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36" name="Shape 136"/>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37" name="Shape 137"/>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38" name="Shape 138"/>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139" name="Shape 139"/>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140" name="Shape 140"/>
        <p:cNvGrpSpPr/>
        <p:nvPr/>
      </p:nvGrpSpPr>
      <p:grpSpPr>
        <a:xfrm>
          <a:off x="0" y="0"/>
          <a:ext cx="0" cy="0"/>
          <a:chOff x="0" y="0"/>
          <a:chExt cx="0" cy="0"/>
        </a:xfrm>
      </p:grpSpPr>
      <p:sp>
        <p:nvSpPr>
          <p:cNvPr id="141" name="Shape 141"/>
          <p:cNvSpPr txBox="1"/>
          <p:nvPr>
            <p:ph type="title"/>
          </p:nvPr>
        </p:nvSpPr>
        <p:spPr>
          <a:xfrm rot="5400000">
            <a:off x="7497936" y="2483551"/>
            <a:ext cx="4893735" cy="189089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42" name="Shape 142"/>
          <p:cNvSpPr txBox="1"/>
          <p:nvPr>
            <p:ph idx="1" type="body"/>
          </p:nvPr>
        </p:nvSpPr>
        <p:spPr>
          <a:xfrm rot="5400000">
            <a:off x="2565043" y="-287513"/>
            <a:ext cx="4893734" cy="7433025"/>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43" name="Shape 143"/>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4" name="Shape 144"/>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5" name="Shape 14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146" name="Shape 146"/>
          <p:cNvCxnSpPr/>
          <p:nvPr/>
        </p:nvCxnSpPr>
        <p:spPr>
          <a:xfrm>
            <a:off x="8863890" y="990600"/>
            <a:ext cx="0" cy="48768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28" name="Shape 28"/>
        <p:cNvGrpSpPr/>
        <p:nvPr/>
      </p:nvGrpSpPr>
      <p:grpSpPr>
        <a:xfrm>
          <a:off x="0" y="0"/>
          <a:ext cx="0" cy="0"/>
          <a:chOff x="0" y="0"/>
          <a:chExt cx="0" cy="0"/>
        </a:xfrm>
      </p:grpSpPr>
      <p:cxnSp>
        <p:nvCxnSpPr>
          <p:cNvPr id="29" name="Shape 29"/>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
        <p:nvSpPr>
          <p:cNvPr id="30" name="Shape 30"/>
          <p:cNvSpPr txBox="1"/>
          <p:nvPr>
            <p:ph type="title"/>
          </p:nvPr>
        </p:nvSpPr>
        <p:spPr>
          <a:xfrm>
            <a:off x="1295402" y="982132"/>
            <a:ext cx="9601196" cy="1303867"/>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1" name="Shape 31"/>
          <p:cNvSpPr txBox="1"/>
          <p:nvPr>
            <p:ph idx="1" type="body"/>
          </p:nvPr>
        </p:nvSpPr>
        <p:spPr>
          <a:xfrm>
            <a:off x="1295401" y="2556932"/>
            <a:ext cx="9601196" cy="3318936"/>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32" name="Shape 32"/>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33" name="Shape 33"/>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34" name="Shape 3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Garamond"/>
                <a:ea typeface="Garamond"/>
                <a:cs typeface="Garamond"/>
                <a:sym typeface="Garamond"/>
              </a:defRPr>
            </a:lvl1pPr>
            <a:lvl2pPr indent="0" lvl="1" marL="0" marR="0" rtl="0" algn="r">
              <a:spcBef>
                <a:spcPts val="0"/>
              </a:spcBef>
              <a:buNone/>
              <a:defRPr b="0" i="0" sz="1000" u="none" cap="none" strike="noStrike">
                <a:solidFill>
                  <a:schemeClr val="dk1"/>
                </a:solidFill>
                <a:latin typeface="Garamond"/>
                <a:ea typeface="Garamond"/>
                <a:cs typeface="Garamond"/>
                <a:sym typeface="Garamond"/>
              </a:defRPr>
            </a:lvl2pPr>
            <a:lvl3pPr indent="0" lvl="2" marL="0" marR="0" rtl="0" algn="r">
              <a:spcBef>
                <a:spcPts val="0"/>
              </a:spcBef>
              <a:buNone/>
              <a:defRPr b="0" i="0" sz="1000" u="none" cap="none" strike="noStrike">
                <a:solidFill>
                  <a:schemeClr val="dk1"/>
                </a:solidFill>
                <a:latin typeface="Garamond"/>
                <a:ea typeface="Garamond"/>
                <a:cs typeface="Garamond"/>
                <a:sym typeface="Garamond"/>
              </a:defRPr>
            </a:lvl3pPr>
            <a:lvl4pPr indent="0" lvl="3" marL="0" marR="0" rtl="0" algn="r">
              <a:spcBef>
                <a:spcPts val="0"/>
              </a:spcBef>
              <a:buNone/>
              <a:defRPr b="0" i="0" sz="1000" u="none" cap="none" strike="noStrike">
                <a:solidFill>
                  <a:schemeClr val="dk1"/>
                </a:solidFill>
                <a:latin typeface="Garamond"/>
                <a:ea typeface="Garamond"/>
                <a:cs typeface="Garamond"/>
                <a:sym typeface="Garamond"/>
              </a:defRPr>
            </a:lvl4pPr>
            <a:lvl5pPr indent="0" lvl="4" marL="0" marR="0" rtl="0" algn="r">
              <a:spcBef>
                <a:spcPts val="0"/>
              </a:spcBef>
              <a:buNone/>
              <a:defRPr b="0" i="0" sz="1000" u="none" cap="none" strike="noStrike">
                <a:solidFill>
                  <a:schemeClr val="dk1"/>
                </a:solidFill>
                <a:latin typeface="Garamond"/>
                <a:ea typeface="Garamond"/>
                <a:cs typeface="Garamond"/>
                <a:sym typeface="Garamond"/>
              </a:defRPr>
            </a:lvl5pPr>
            <a:lvl6pPr indent="0" lvl="5" marL="0" marR="0" rtl="0" algn="r">
              <a:spcBef>
                <a:spcPts val="0"/>
              </a:spcBef>
              <a:buNone/>
              <a:defRPr b="0" i="0" sz="1000" u="none" cap="none" strike="noStrike">
                <a:solidFill>
                  <a:schemeClr val="dk1"/>
                </a:solidFill>
                <a:latin typeface="Garamond"/>
                <a:ea typeface="Garamond"/>
                <a:cs typeface="Garamond"/>
                <a:sym typeface="Garamond"/>
              </a:defRPr>
            </a:lvl6pPr>
            <a:lvl7pPr indent="0" lvl="6" marL="0" marR="0" rtl="0" algn="r">
              <a:spcBef>
                <a:spcPts val="0"/>
              </a:spcBef>
              <a:buNone/>
              <a:defRPr b="0" i="0" sz="1000" u="none" cap="none" strike="noStrike">
                <a:solidFill>
                  <a:schemeClr val="dk1"/>
                </a:solidFill>
                <a:latin typeface="Garamond"/>
                <a:ea typeface="Garamond"/>
                <a:cs typeface="Garamond"/>
                <a:sym typeface="Garamond"/>
              </a:defRPr>
            </a:lvl7pPr>
            <a:lvl8pPr indent="0" lvl="7" marL="0" marR="0" rtl="0" algn="r">
              <a:spcBef>
                <a:spcPts val="0"/>
              </a:spcBef>
              <a:buNone/>
              <a:defRPr b="0" i="0" sz="1000" u="none" cap="none" strike="noStrike">
                <a:solidFill>
                  <a:schemeClr val="dk1"/>
                </a:solidFill>
                <a:latin typeface="Garamond"/>
                <a:ea typeface="Garamond"/>
                <a:cs typeface="Garamond"/>
                <a:sym typeface="Garamond"/>
              </a:defRPr>
            </a:lvl8pPr>
            <a:lvl9pPr indent="0" lvl="8" marL="0" marR="0" rtl="0" algn="r">
              <a:spcBef>
                <a:spcPts val="0"/>
              </a:spcBef>
              <a:buNone/>
              <a:defRPr b="0" i="0" sz="1000" u="none" cap="none" strike="noStrike">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35" name="Shape 35"/>
        <p:cNvGrpSpPr/>
        <p:nvPr/>
      </p:nvGrpSpPr>
      <p:grpSpPr>
        <a:xfrm>
          <a:off x="0" y="0"/>
          <a:ext cx="0" cy="0"/>
          <a:chOff x="0" y="0"/>
          <a:chExt cx="0" cy="0"/>
        </a:xfrm>
      </p:grpSpPr>
      <p:sp>
        <p:nvSpPr>
          <p:cNvPr id="36" name="Shape 36"/>
          <p:cNvSpPr txBox="1"/>
          <p:nvPr>
            <p:ph type="title"/>
          </p:nvPr>
        </p:nvSpPr>
        <p:spPr>
          <a:xfrm>
            <a:off x="2015069" y="1752606"/>
            <a:ext cx="8158688" cy="1822514"/>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7" name="Shape 37"/>
          <p:cNvSpPr txBox="1"/>
          <p:nvPr>
            <p:ph idx="1" type="body"/>
          </p:nvPr>
        </p:nvSpPr>
        <p:spPr>
          <a:xfrm>
            <a:off x="2015067" y="3846051"/>
            <a:ext cx="8158690" cy="954547"/>
          </a:xfrm>
          <a:prstGeom prst="rect">
            <a:avLst/>
          </a:prstGeom>
          <a:noFill/>
          <a:ln>
            <a:noFill/>
          </a:ln>
        </p:spPr>
        <p:txBody>
          <a:bodyPr anchorCtr="0" anchor="t" bIns="91425" lIns="91425" spcFirstLastPara="1" rIns="91425" wrap="square" tIns="91425"/>
          <a:lstStyle>
            <a:lvl1pPr indent="-228600" lvl="0" marL="457200" marR="0" rtl="0" algn="ctr">
              <a:spcBef>
                <a:spcPts val="480"/>
              </a:spcBef>
              <a:spcAft>
                <a:spcPts val="0"/>
              </a:spcAft>
              <a:buClr>
                <a:schemeClr val="accent1"/>
              </a:buClr>
              <a:buSzPts val="2760"/>
              <a:buFont typeface="Arial"/>
              <a:buNone/>
              <a:defRPr b="0" i="0" sz="2400" u="none" cap="none" strike="noStrike">
                <a:solidFill>
                  <a:schemeClr val="dk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38" name="Shape 38"/>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39" name="Shape 39"/>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0" name="Shape 40"/>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41" name="Shape 41"/>
          <p:cNvCxnSpPr/>
          <p:nvPr/>
        </p:nvCxnSpPr>
        <p:spPr>
          <a:xfrm>
            <a:off x="2012723" y="3710585"/>
            <a:ext cx="816338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42" name="Shape 42"/>
        <p:cNvGrpSpPr/>
        <p:nvPr/>
      </p:nvGrpSpPr>
      <p:grpSpPr>
        <a:xfrm>
          <a:off x="0" y="0"/>
          <a:ext cx="0" cy="0"/>
          <a:chOff x="0" y="0"/>
          <a:chExt cx="0" cy="0"/>
        </a:xfrm>
      </p:grpSpPr>
      <p:cxnSp>
        <p:nvCxnSpPr>
          <p:cNvPr id="43" name="Shape 43"/>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
        <p:nvSpPr>
          <p:cNvPr id="44" name="Shape 44"/>
          <p:cNvSpPr txBox="1"/>
          <p:nvPr>
            <p:ph type="title"/>
          </p:nvPr>
        </p:nvSpPr>
        <p:spPr>
          <a:xfrm>
            <a:off x="1295402" y="982132"/>
            <a:ext cx="9601196" cy="1303867"/>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5" name="Shape 45"/>
          <p:cNvSpPr txBox="1"/>
          <p:nvPr>
            <p:ph idx="1" type="body"/>
          </p:nvPr>
        </p:nvSpPr>
        <p:spPr>
          <a:xfrm>
            <a:off x="1298448" y="2560320"/>
            <a:ext cx="4718304" cy="3310128"/>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46" name="Shape 46"/>
          <p:cNvSpPr txBox="1"/>
          <p:nvPr>
            <p:ph idx="2" type="body"/>
          </p:nvPr>
        </p:nvSpPr>
        <p:spPr>
          <a:xfrm>
            <a:off x="6181344" y="2560320"/>
            <a:ext cx="4718304" cy="3310128"/>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47" name="Shape 47"/>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8" name="Shape 48"/>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9" name="Shape 49"/>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50" name="Shape 50"/>
        <p:cNvGrpSpPr/>
        <p:nvPr/>
      </p:nvGrpSpPr>
      <p:grpSpPr>
        <a:xfrm>
          <a:off x="0" y="0"/>
          <a:ext cx="0" cy="0"/>
          <a:chOff x="0" y="0"/>
          <a:chExt cx="0" cy="0"/>
        </a:xfrm>
      </p:grpSpPr>
      <p:sp>
        <p:nvSpPr>
          <p:cNvPr id="51" name="Shape 51"/>
          <p:cNvSpPr txBox="1"/>
          <p:nvPr>
            <p:ph type="title"/>
          </p:nvPr>
        </p:nvSpPr>
        <p:spPr>
          <a:xfrm>
            <a:off x="1295402" y="982132"/>
            <a:ext cx="9601196" cy="1303867"/>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2" name="Shape 52"/>
          <p:cNvSpPr txBox="1"/>
          <p:nvPr>
            <p:ph idx="1" type="body"/>
          </p:nvPr>
        </p:nvSpPr>
        <p:spPr>
          <a:xfrm>
            <a:off x="1295400" y="2658533"/>
            <a:ext cx="4718304" cy="576262"/>
          </a:xfrm>
          <a:prstGeom prst="rect">
            <a:avLst/>
          </a:prstGeom>
          <a:noFill/>
          <a:ln>
            <a:noFill/>
          </a:ln>
        </p:spPr>
        <p:txBody>
          <a:bodyPr anchorCtr="0" anchor="b" bIns="91425" lIns="91425" spcFirstLastPara="1" rIns="91425" wrap="square" tIns="91425"/>
          <a:lstStyle>
            <a:lvl1pPr indent="-228600" lvl="0" marL="457200" marR="0" rtl="0" algn="l">
              <a:spcBef>
                <a:spcPts val="672"/>
              </a:spcBef>
              <a:spcAft>
                <a:spcPts val="0"/>
              </a:spcAft>
              <a:buClr>
                <a:schemeClr val="accent1"/>
              </a:buClr>
              <a:buSzPts val="3220"/>
              <a:buFont typeface="Arial"/>
              <a:buNone/>
              <a:defRPr b="0" i="0" sz="2800" u="none" cap="none" strike="noStrike">
                <a:solidFill>
                  <a:schemeClr val="accent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300"/>
              <a:buFont typeface="Arial"/>
              <a:buNone/>
              <a:defRPr b="1" i="0" sz="2000" u="none" cap="none" strike="noStrike">
                <a:solidFill>
                  <a:srgbClr val="262626"/>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2070"/>
              <a:buFont typeface="Arial"/>
              <a:buNone/>
              <a:defRPr b="1" i="0" sz="1800" u="none" cap="none" strike="noStrike">
                <a:solidFill>
                  <a:srgbClr val="262626"/>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9pPr>
          </a:lstStyle>
          <a:p/>
        </p:txBody>
      </p:sp>
      <p:sp>
        <p:nvSpPr>
          <p:cNvPr id="53" name="Shape 53"/>
          <p:cNvSpPr txBox="1"/>
          <p:nvPr>
            <p:ph idx="2" type="body"/>
          </p:nvPr>
        </p:nvSpPr>
        <p:spPr>
          <a:xfrm>
            <a:off x="1295400" y="3243262"/>
            <a:ext cx="4718304" cy="2632605"/>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54" name="Shape 54"/>
          <p:cNvSpPr txBox="1"/>
          <p:nvPr>
            <p:ph idx="3" type="body"/>
          </p:nvPr>
        </p:nvSpPr>
        <p:spPr>
          <a:xfrm>
            <a:off x="6180670" y="2658533"/>
            <a:ext cx="4718304" cy="576262"/>
          </a:xfrm>
          <a:prstGeom prst="rect">
            <a:avLst/>
          </a:prstGeom>
          <a:noFill/>
          <a:ln>
            <a:noFill/>
          </a:ln>
        </p:spPr>
        <p:txBody>
          <a:bodyPr anchorCtr="0" anchor="b" bIns="91425" lIns="91425" spcFirstLastPara="1" rIns="91425" wrap="square" tIns="91425"/>
          <a:lstStyle>
            <a:lvl1pPr indent="-228600" lvl="0" marL="457200" marR="0" rtl="0" algn="l">
              <a:spcBef>
                <a:spcPts val="672"/>
              </a:spcBef>
              <a:spcAft>
                <a:spcPts val="0"/>
              </a:spcAft>
              <a:buClr>
                <a:schemeClr val="accent1"/>
              </a:buClr>
              <a:buSzPts val="3220"/>
              <a:buFont typeface="Arial"/>
              <a:buNone/>
              <a:defRPr b="0" i="0" sz="2800" u="none" cap="none" strike="noStrike">
                <a:solidFill>
                  <a:schemeClr val="accent1"/>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2300"/>
              <a:buFont typeface="Arial"/>
              <a:buNone/>
              <a:defRPr b="1" i="0" sz="2000" u="none" cap="none" strike="noStrike">
                <a:solidFill>
                  <a:srgbClr val="262626"/>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2070"/>
              <a:buFont typeface="Arial"/>
              <a:buNone/>
              <a:defRPr b="1" i="0" sz="1800" u="none" cap="none" strike="noStrike">
                <a:solidFill>
                  <a:srgbClr val="262626"/>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9pPr>
          </a:lstStyle>
          <a:p/>
        </p:txBody>
      </p:sp>
      <p:sp>
        <p:nvSpPr>
          <p:cNvPr id="55" name="Shape 55"/>
          <p:cNvSpPr txBox="1"/>
          <p:nvPr>
            <p:ph idx="4" type="body"/>
          </p:nvPr>
        </p:nvSpPr>
        <p:spPr>
          <a:xfrm>
            <a:off x="6180670" y="3243262"/>
            <a:ext cx="4718304" cy="2632605"/>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56" name="Shape 56"/>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57" name="Shape 57"/>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58" name="Shape 58"/>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59" name="Shape 59"/>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60" name="Shape 60"/>
        <p:cNvGrpSpPr/>
        <p:nvPr/>
      </p:nvGrpSpPr>
      <p:grpSpPr>
        <a:xfrm>
          <a:off x="0" y="0"/>
          <a:ext cx="0" cy="0"/>
          <a:chOff x="0" y="0"/>
          <a:chExt cx="0" cy="0"/>
        </a:xfrm>
      </p:grpSpPr>
      <p:sp>
        <p:nvSpPr>
          <p:cNvPr id="61" name="Shape 61"/>
          <p:cNvSpPr txBox="1"/>
          <p:nvPr>
            <p:ph type="title"/>
          </p:nvPr>
        </p:nvSpPr>
        <p:spPr>
          <a:xfrm>
            <a:off x="1295402" y="982132"/>
            <a:ext cx="9601196" cy="1303867"/>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2" name="Shape 62"/>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63" name="Shape 63"/>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64" name="Shape 6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65" name="Shape 65"/>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66" name="Shape 66"/>
        <p:cNvGrpSpPr/>
        <p:nvPr/>
      </p:nvGrpSpPr>
      <p:grpSpPr>
        <a:xfrm>
          <a:off x="0" y="0"/>
          <a:ext cx="0" cy="0"/>
          <a:chOff x="0" y="0"/>
          <a:chExt cx="0" cy="0"/>
        </a:xfrm>
      </p:grpSpPr>
      <p:sp>
        <p:nvSpPr>
          <p:cNvPr id="67" name="Shape 67"/>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68" name="Shape 68"/>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69" name="Shape 69"/>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70" name="Shape 70"/>
        <p:cNvGrpSpPr/>
        <p:nvPr/>
      </p:nvGrpSpPr>
      <p:grpSpPr>
        <a:xfrm>
          <a:off x="0" y="0"/>
          <a:ext cx="0" cy="0"/>
          <a:chOff x="0" y="0"/>
          <a:chExt cx="0" cy="0"/>
        </a:xfrm>
      </p:grpSpPr>
      <p:sp>
        <p:nvSpPr>
          <p:cNvPr id="71" name="Shape 71"/>
          <p:cNvSpPr txBox="1"/>
          <p:nvPr>
            <p:ph type="title"/>
          </p:nvPr>
        </p:nvSpPr>
        <p:spPr>
          <a:xfrm>
            <a:off x="1293811" y="1388534"/>
            <a:ext cx="3718455" cy="1371600"/>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262626"/>
              </a:buClr>
              <a:buSzPts val="2400"/>
              <a:buFont typeface="Garamond"/>
              <a:buNone/>
              <a:defRPr b="0" i="0" sz="2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2" name="Shape 72"/>
          <p:cNvSpPr txBox="1"/>
          <p:nvPr>
            <p:ph idx="1" type="body"/>
          </p:nvPr>
        </p:nvSpPr>
        <p:spPr>
          <a:xfrm>
            <a:off x="5418668" y="982131"/>
            <a:ext cx="5469466" cy="4893735"/>
          </a:xfrm>
          <a:prstGeom prst="rect">
            <a:avLst/>
          </a:prstGeom>
          <a:noFill/>
          <a:ln>
            <a:noFill/>
          </a:ln>
        </p:spPr>
        <p:txBody>
          <a:bodyPr anchorCtr="0" anchor="ctr"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73" name="Shape 73"/>
          <p:cNvSpPr txBox="1"/>
          <p:nvPr>
            <p:ph idx="2" type="body"/>
          </p:nvPr>
        </p:nvSpPr>
        <p:spPr>
          <a:xfrm>
            <a:off x="1293811" y="3031065"/>
            <a:ext cx="3718455" cy="2438404"/>
          </a:xfrm>
          <a:prstGeom prst="rect">
            <a:avLst/>
          </a:prstGeom>
          <a:noFill/>
          <a:ln>
            <a:noFill/>
          </a:ln>
        </p:spPr>
        <p:txBody>
          <a:bodyPr anchorCtr="0" anchor="t" bIns="91425" lIns="91425" spcFirstLastPara="1" rIns="91425" wrap="square" tIns="91425"/>
          <a:lstStyle>
            <a:lvl1pPr indent="-228600" lvl="0" marL="45720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1380"/>
              <a:buFont typeface="Arial"/>
              <a:buNone/>
              <a:defRPr b="0" i="0" sz="1200" u="none" cap="none" strike="noStrike">
                <a:solidFill>
                  <a:srgbClr val="262626"/>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150"/>
              <a:buFont typeface="Arial"/>
              <a:buNone/>
              <a:defRPr b="0" i="0" sz="1000" u="none" cap="none" strike="noStrike">
                <a:solidFill>
                  <a:srgbClr val="262626"/>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9pPr>
          </a:lstStyle>
          <a:p/>
        </p:txBody>
      </p:sp>
      <p:sp>
        <p:nvSpPr>
          <p:cNvPr id="74" name="Shape 74"/>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75" name="Shape 75"/>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76" name="Shape 76"/>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cxnSp>
        <p:nvCxnSpPr>
          <p:cNvPr id="77" name="Shape 77"/>
          <p:cNvCxnSpPr/>
          <p:nvPr/>
        </p:nvCxnSpPr>
        <p:spPr>
          <a:xfrm>
            <a:off x="1396169" y="2912533"/>
            <a:ext cx="35144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78" name="Shape 78"/>
        <p:cNvGrpSpPr/>
        <p:nvPr/>
      </p:nvGrpSpPr>
      <p:grpSpPr>
        <a:xfrm>
          <a:off x="0" y="0"/>
          <a:ext cx="0" cy="0"/>
          <a:chOff x="0" y="0"/>
          <a:chExt cx="0" cy="0"/>
        </a:xfrm>
      </p:grpSpPr>
      <p:sp>
        <p:nvSpPr>
          <p:cNvPr id="79" name="Shape 79"/>
          <p:cNvSpPr txBox="1"/>
          <p:nvPr>
            <p:ph type="title"/>
          </p:nvPr>
        </p:nvSpPr>
        <p:spPr>
          <a:xfrm>
            <a:off x="1295399" y="1883832"/>
            <a:ext cx="6241816" cy="1371600"/>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262626"/>
              </a:buClr>
              <a:buSzPts val="2800"/>
              <a:buFont typeface="Garamond"/>
              <a:buNone/>
              <a:defRPr b="0" i="0" sz="28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0" name="Shape 80"/>
          <p:cNvSpPr/>
          <p:nvPr>
            <p:ph idx="2" type="pic"/>
          </p:nvPr>
        </p:nvSpPr>
        <p:spPr>
          <a:xfrm>
            <a:off x="8094831" y="1041400"/>
            <a:ext cx="3063347" cy="4775200"/>
          </a:xfrm>
          <a:prstGeom prst="roundRect">
            <a:avLst>
              <a:gd fmla="val 0" name="adj"/>
            </a:avLst>
          </a:prstGeom>
          <a:noFill/>
          <a:ln cap="flat" cmpd="thickThin" w="57150">
            <a:solidFill>
              <a:srgbClr val="7F7F7F"/>
            </a:solidFill>
            <a:prstDash val="solid"/>
            <a:miter lim="800000"/>
            <a:headEnd len="sm" w="sm" type="none"/>
            <a:tailEnd len="sm" w="sm" type="none"/>
          </a:ln>
        </p:spPr>
        <p:txBody>
          <a:bodyPr anchorCtr="0" anchor="t" bIns="91425" lIns="91425" spcFirstLastPara="1" rIns="91425" wrap="square" tIns="91425"/>
          <a:lstStyle>
            <a:lvl1pPr lvl="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lvl="1"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lvl="2"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lvl="3"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lvl="4"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lvl="5"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lvl="6"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lvl="7"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lvl="8" marR="0" rtl="0" algn="l">
              <a:spcBef>
                <a:spcPts val="60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81" name="Shape 81"/>
          <p:cNvSpPr txBox="1"/>
          <p:nvPr>
            <p:ph idx="1" type="body"/>
          </p:nvPr>
        </p:nvSpPr>
        <p:spPr>
          <a:xfrm>
            <a:off x="1295399" y="3255432"/>
            <a:ext cx="6241816" cy="1828800"/>
          </a:xfrm>
          <a:prstGeom prst="rect">
            <a:avLst/>
          </a:prstGeom>
          <a:noFill/>
          <a:ln>
            <a:noFill/>
          </a:ln>
        </p:spPr>
        <p:txBody>
          <a:bodyPr anchorCtr="0" anchor="t" bIns="91425" lIns="91425" spcFirstLastPara="1" rIns="91425" wrap="square" tIns="91425"/>
          <a:lstStyle>
            <a:lvl1pPr indent="-228600" lvl="0" marL="457200" marR="0" rtl="0" algn="ctr">
              <a:spcBef>
                <a:spcPts val="360"/>
              </a:spcBef>
              <a:spcAft>
                <a:spcPts val="0"/>
              </a:spcAft>
              <a:buClr>
                <a:schemeClr val="accent1"/>
              </a:buClr>
              <a:buSzPts val="2070"/>
              <a:buFont typeface="Arial"/>
              <a:buNone/>
              <a:defRPr b="0" i="0" sz="1800" u="none" cap="none" strike="noStrike">
                <a:solidFill>
                  <a:srgbClr val="262626"/>
                </a:solidFill>
                <a:latin typeface="Garamond"/>
                <a:ea typeface="Garamond"/>
                <a:cs typeface="Garamond"/>
                <a:sym typeface="Garamond"/>
              </a:defRPr>
            </a:lvl1pPr>
            <a:lvl2pPr indent="-228600" lvl="1" marL="914400" marR="0" rtl="0" algn="l">
              <a:spcBef>
                <a:spcPts val="600"/>
              </a:spcBef>
              <a:spcAft>
                <a:spcPts val="0"/>
              </a:spcAft>
              <a:buClr>
                <a:schemeClr val="accent1"/>
              </a:buClr>
              <a:buSzPts val="1380"/>
              <a:buFont typeface="Arial"/>
              <a:buNone/>
              <a:defRPr b="0" i="0" sz="1200" u="none" cap="none" strike="noStrike">
                <a:solidFill>
                  <a:srgbClr val="262626"/>
                </a:solidFill>
                <a:latin typeface="Garamond"/>
                <a:ea typeface="Garamond"/>
                <a:cs typeface="Garamond"/>
                <a:sym typeface="Garamond"/>
              </a:defRPr>
            </a:lvl2pPr>
            <a:lvl3pPr indent="-228600" lvl="2" marL="1371600" marR="0" rtl="0" algn="l">
              <a:spcBef>
                <a:spcPts val="600"/>
              </a:spcBef>
              <a:spcAft>
                <a:spcPts val="0"/>
              </a:spcAft>
              <a:buClr>
                <a:schemeClr val="accent1"/>
              </a:buClr>
              <a:buSzPts val="1150"/>
              <a:buFont typeface="Arial"/>
              <a:buNone/>
              <a:defRPr b="0" i="0" sz="1000" u="none" cap="none" strike="noStrike">
                <a:solidFill>
                  <a:srgbClr val="262626"/>
                </a:solidFill>
                <a:latin typeface="Garamond"/>
                <a:ea typeface="Garamond"/>
                <a:cs typeface="Garamond"/>
                <a:sym typeface="Garamond"/>
              </a:defRPr>
            </a:lvl3pPr>
            <a:lvl4pPr indent="-228600" lvl="3" marL="18288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4pPr>
            <a:lvl5pPr indent="-228600" lvl="4" marL="22860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5pPr>
            <a:lvl6pPr indent="-228600" lvl="5" marL="27432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6pPr>
            <a:lvl7pPr indent="-228600" lvl="6" marL="32004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7pPr>
            <a:lvl8pPr indent="-228600" lvl="7" marL="3657600" marR="0" rtl="0" algn="l">
              <a:spcBef>
                <a:spcPts val="600"/>
              </a:spcBef>
              <a:spcAft>
                <a:spcPts val="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8pPr>
            <a:lvl9pPr indent="-228600" lvl="8" marL="4114800" marR="0" rtl="0" algn="l">
              <a:spcBef>
                <a:spcPts val="60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9pPr>
          </a:lstStyle>
          <a:p/>
        </p:txBody>
      </p:sp>
      <p:sp>
        <p:nvSpPr>
          <p:cNvPr id="82" name="Shape 82"/>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83" name="Shape 83"/>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84" name="Shape 8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dk1"/>
                </a:solidFill>
                <a:latin typeface="Garamond"/>
                <a:ea typeface="Garamond"/>
                <a:cs typeface="Garamond"/>
                <a:sym typeface="Garamond"/>
              </a:defRPr>
            </a:lvl1pPr>
            <a:lvl2pPr indent="0" lvl="1" marL="0" marR="0" rtl="0" algn="r">
              <a:spcBef>
                <a:spcPts val="0"/>
              </a:spcBef>
              <a:buNone/>
              <a:defRPr b="0" i="0" sz="1000">
                <a:solidFill>
                  <a:schemeClr val="dk1"/>
                </a:solidFill>
                <a:latin typeface="Garamond"/>
                <a:ea typeface="Garamond"/>
                <a:cs typeface="Garamond"/>
                <a:sym typeface="Garamond"/>
              </a:defRPr>
            </a:lvl2pPr>
            <a:lvl3pPr indent="0" lvl="2" marL="0" marR="0" rtl="0" algn="r">
              <a:spcBef>
                <a:spcPts val="0"/>
              </a:spcBef>
              <a:buNone/>
              <a:defRPr b="0" i="0" sz="1000">
                <a:solidFill>
                  <a:schemeClr val="dk1"/>
                </a:solidFill>
                <a:latin typeface="Garamond"/>
                <a:ea typeface="Garamond"/>
                <a:cs typeface="Garamond"/>
                <a:sym typeface="Garamond"/>
              </a:defRPr>
            </a:lvl3pPr>
            <a:lvl4pPr indent="0" lvl="3" marL="0" marR="0" rtl="0" algn="r">
              <a:spcBef>
                <a:spcPts val="0"/>
              </a:spcBef>
              <a:buNone/>
              <a:defRPr b="0" i="0" sz="1000">
                <a:solidFill>
                  <a:schemeClr val="dk1"/>
                </a:solidFill>
                <a:latin typeface="Garamond"/>
                <a:ea typeface="Garamond"/>
                <a:cs typeface="Garamond"/>
                <a:sym typeface="Garamond"/>
              </a:defRPr>
            </a:lvl4pPr>
            <a:lvl5pPr indent="0" lvl="4" marL="0" marR="0" rtl="0" algn="r">
              <a:spcBef>
                <a:spcPts val="0"/>
              </a:spcBef>
              <a:buNone/>
              <a:defRPr b="0" i="0" sz="1000">
                <a:solidFill>
                  <a:schemeClr val="dk1"/>
                </a:solidFill>
                <a:latin typeface="Garamond"/>
                <a:ea typeface="Garamond"/>
                <a:cs typeface="Garamond"/>
                <a:sym typeface="Garamond"/>
              </a:defRPr>
            </a:lvl5pPr>
            <a:lvl6pPr indent="0" lvl="5" marL="0" marR="0" rtl="0" algn="r">
              <a:spcBef>
                <a:spcPts val="0"/>
              </a:spcBef>
              <a:buNone/>
              <a:defRPr b="0" i="0" sz="1000">
                <a:solidFill>
                  <a:schemeClr val="dk1"/>
                </a:solidFill>
                <a:latin typeface="Garamond"/>
                <a:ea typeface="Garamond"/>
                <a:cs typeface="Garamond"/>
                <a:sym typeface="Garamond"/>
              </a:defRPr>
            </a:lvl6pPr>
            <a:lvl7pPr indent="0" lvl="6" marL="0" marR="0" rtl="0" algn="r">
              <a:spcBef>
                <a:spcPts val="0"/>
              </a:spcBef>
              <a:buNone/>
              <a:defRPr b="0" i="0" sz="1000">
                <a:solidFill>
                  <a:schemeClr val="dk1"/>
                </a:solidFill>
                <a:latin typeface="Garamond"/>
                <a:ea typeface="Garamond"/>
                <a:cs typeface="Garamond"/>
                <a:sym typeface="Garamond"/>
              </a:defRPr>
            </a:lvl7pPr>
            <a:lvl8pPr indent="0" lvl="7" marL="0" marR="0" rtl="0" algn="r">
              <a:spcBef>
                <a:spcPts val="0"/>
              </a:spcBef>
              <a:buNone/>
              <a:defRPr b="0" i="0" sz="1000">
                <a:solidFill>
                  <a:schemeClr val="dk1"/>
                </a:solidFill>
                <a:latin typeface="Garamond"/>
                <a:ea typeface="Garamond"/>
                <a:cs typeface="Garamond"/>
                <a:sym typeface="Garamond"/>
              </a:defRPr>
            </a:lvl8pPr>
            <a:lvl9pPr indent="0" lvl="8" marL="0" marR="0" rtl="0" algn="r">
              <a:spcBef>
                <a:spcPts val="0"/>
              </a:spcBef>
              <a:buNone/>
              <a:defRPr b="0" i="0" sz="1000">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11" Type="http://schemas.openxmlformats.org/officeDocument/2006/relationships/slideLayout" Target="../slideLayouts/slideLayout8.xml"/><Relationship Id="rId10" Type="http://schemas.openxmlformats.org/officeDocument/2006/relationships/slideLayout" Target="../slideLayouts/slideLayout7.xml"/><Relationship Id="rId21" Type="http://schemas.openxmlformats.org/officeDocument/2006/relationships/theme" Target="../theme/theme2.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4.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slideLayout" Target="../slideLayouts/slideLayout16.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grpSp>
        <p:nvGrpSpPr>
          <p:cNvPr id="6" name="Shape 6"/>
          <p:cNvGrpSpPr/>
          <p:nvPr/>
        </p:nvGrpSpPr>
        <p:grpSpPr>
          <a:xfrm>
            <a:off x="-15736" y="0"/>
            <a:ext cx="12229962" cy="6856214"/>
            <a:chOff x="-15736" y="0"/>
            <a:chExt cx="12229962" cy="6856214"/>
          </a:xfrm>
        </p:grpSpPr>
        <p:pic>
          <p:nvPicPr>
            <p:cNvPr descr="HD-PanelContent.png" id="7" name="Shape 7"/>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8" name="Shape 8"/>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HDRibbonContent-UniformTrim.png" id="9" name="Shape 9"/>
            <p:cNvPicPr preferRelativeResize="0"/>
            <p:nvPr/>
          </p:nvPicPr>
          <p:blipFill rotWithShape="1">
            <a:blip r:embed="rId3">
              <a:alphaModFix/>
            </a:blip>
            <a:srcRect b="0" l="0" r="0" t="0"/>
            <a:stretch/>
          </p:blipFill>
          <p:spPr>
            <a:xfrm>
              <a:off x="-15736" y="3153832"/>
              <a:ext cx="777240" cy="606425"/>
            </a:xfrm>
            <a:prstGeom prst="rect">
              <a:avLst/>
            </a:prstGeom>
            <a:noFill/>
            <a:ln>
              <a:noFill/>
            </a:ln>
          </p:spPr>
        </p:pic>
        <p:pic>
          <p:nvPicPr>
            <p:cNvPr descr="HDRibbonContent-UniformTrim.png" id="10" name="Shape 10"/>
            <p:cNvPicPr preferRelativeResize="0"/>
            <p:nvPr/>
          </p:nvPicPr>
          <p:blipFill rotWithShape="1">
            <a:blip r:embed="rId3">
              <a:alphaModFix/>
            </a:blip>
            <a:srcRect b="0" l="0" r="0" t="0"/>
            <a:stretch/>
          </p:blipFill>
          <p:spPr>
            <a:xfrm>
              <a:off x="11436986" y="3153832"/>
              <a:ext cx="777240" cy="606425"/>
            </a:xfrm>
            <a:prstGeom prst="rect">
              <a:avLst/>
            </a:prstGeom>
            <a:noFill/>
            <a:ln>
              <a:noFill/>
            </a:ln>
          </p:spPr>
        </p:pic>
      </p:grpSp>
      <p:sp>
        <p:nvSpPr>
          <p:cNvPr id="11" name="Shape 11"/>
          <p:cNvSpPr txBox="1"/>
          <p:nvPr>
            <p:ph type="title"/>
          </p:nvPr>
        </p:nvSpPr>
        <p:spPr>
          <a:xfrm>
            <a:off x="1295402" y="982132"/>
            <a:ext cx="9601196" cy="1303867"/>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 name="Shape 12"/>
          <p:cNvSpPr txBox="1"/>
          <p:nvPr>
            <p:ph idx="1" type="body"/>
          </p:nvPr>
        </p:nvSpPr>
        <p:spPr>
          <a:xfrm>
            <a:off x="1295401" y="2556932"/>
            <a:ext cx="9601196" cy="3318936"/>
          </a:xfrm>
          <a:prstGeom prst="rect">
            <a:avLst/>
          </a:prstGeom>
          <a:noFill/>
          <a:ln>
            <a:noFill/>
          </a:ln>
        </p:spPr>
        <p:txBody>
          <a:bodyPr anchorCtr="0" anchor="t" bIns="91425" lIns="91425" spcFirstLastPara="1" rIns="91425" wrap="square" tIns="91425"/>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3" name="Shape 13"/>
          <p:cNvSpPr txBox="1"/>
          <p:nvPr>
            <p:ph idx="10" type="dt"/>
          </p:nvPr>
        </p:nvSpPr>
        <p:spPr>
          <a:xfrm>
            <a:off x="8677501" y="5969000"/>
            <a:ext cx="1600200" cy="2794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 name="Shape 14"/>
          <p:cNvSpPr txBox="1"/>
          <p:nvPr>
            <p:ph idx="11" type="ftr"/>
          </p:nvPr>
        </p:nvSpPr>
        <p:spPr>
          <a:xfrm>
            <a:off x="1295401" y="5969000"/>
            <a:ext cx="7305900" cy="279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 name="Shape 1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Garamond"/>
                <a:ea typeface="Garamond"/>
                <a:cs typeface="Garamond"/>
                <a:sym typeface="Garamond"/>
              </a:defRPr>
            </a:lvl1pPr>
            <a:lvl2pPr indent="0" lvl="1" marL="0" marR="0" rtl="0" algn="r">
              <a:spcBef>
                <a:spcPts val="0"/>
              </a:spcBef>
              <a:buNone/>
              <a:defRPr b="0" i="0" sz="1000" u="none" cap="none" strike="noStrike">
                <a:solidFill>
                  <a:schemeClr val="dk1"/>
                </a:solidFill>
                <a:latin typeface="Garamond"/>
                <a:ea typeface="Garamond"/>
                <a:cs typeface="Garamond"/>
                <a:sym typeface="Garamond"/>
              </a:defRPr>
            </a:lvl2pPr>
            <a:lvl3pPr indent="0" lvl="2" marL="0" marR="0" rtl="0" algn="r">
              <a:spcBef>
                <a:spcPts val="0"/>
              </a:spcBef>
              <a:buNone/>
              <a:defRPr b="0" i="0" sz="1000" u="none" cap="none" strike="noStrike">
                <a:solidFill>
                  <a:schemeClr val="dk1"/>
                </a:solidFill>
                <a:latin typeface="Garamond"/>
                <a:ea typeface="Garamond"/>
                <a:cs typeface="Garamond"/>
                <a:sym typeface="Garamond"/>
              </a:defRPr>
            </a:lvl3pPr>
            <a:lvl4pPr indent="0" lvl="3" marL="0" marR="0" rtl="0" algn="r">
              <a:spcBef>
                <a:spcPts val="0"/>
              </a:spcBef>
              <a:buNone/>
              <a:defRPr b="0" i="0" sz="1000" u="none" cap="none" strike="noStrike">
                <a:solidFill>
                  <a:schemeClr val="dk1"/>
                </a:solidFill>
                <a:latin typeface="Garamond"/>
                <a:ea typeface="Garamond"/>
                <a:cs typeface="Garamond"/>
                <a:sym typeface="Garamond"/>
              </a:defRPr>
            </a:lvl4pPr>
            <a:lvl5pPr indent="0" lvl="4" marL="0" marR="0" rtl="0" algn="r">
              <a:spcBef>
                <a:spcPts val="0"/>
              </a:spcBef>
              <a:buNone/>
              <a:defRPr b="0" i="0" sz="1000" u="none" cap="none" strike="noStrike">
                <a:solidFill>
                  <a:schemeClr val="dk1"/>
                </a:solidFill>
                <a:latin typeface="Garamond"/>
                <a:ea typeface="Garamond"/>
                <a:cs typeface="Garamond"/>
                <a:sym typeface="Garamond"/>
              </a:defRPr>
            </a:lvl5pPr>
            <a:lvl6pPr indent="0" lvl="5" marL="0" marR="0" rtl="0" algn="r">
              <a:spcBef>
                <a:spcPts val="0"/>
              </a:spcBef>
              <a:buNone/>
              <a:defRPr b="0" i="0" sz="1000" u="none" cap="none" strike="noStrike">
                <a:solidFill>
                  <a:schemeClr val="dk1"/>
                </a:solidFill>
                <a:latin typeface="Garamond"/>
                <a:ea typeface="Garamond"/>
                <a:cs typeface="Garamond"/>
                <a:sym typeface="Garamond"/>
              </a:defRPr>
            </a:lvl6pPr>
            <a:lvl7pPr indent="0" lvl="6" marL="0" marR="0" rtl="0" algn="r">
              <a:spcBef>
                <a:spcPts val="0"/>
              </a:spcBef>
              <a:buNone/>
              <a:defRPr b="0" i="0" sz="1000" u="none" cap="none" strike="noStrike">
                <a:solidFill>
                  <a:schemeClr val="dk1"/>
                </a:solidFill>
                <a:latin typeface="Garamond"/>
                <a:ea typeface="Garamond"/>
                <a:cs typeface="Garamond"/>
                <a:sym typeface="Garamond"/>
              </a:defRPr>
            </a:lvl7pPr>
            <a:lvl8pPr indent="0" lvl="7" marL="0" marR="0" rtl="0" algn="r">
              <a:spcBef>
                <a:spcPts val="0"/>
              </a:spcBef>
              <a:buNone/>
              <a:defRPr b="0" i="0" sz="1000" u="none" cap="none" strike="noStrike">
                <a:solidFill>
                  <a:schemeClr val="dk1"/>
                </a:solidFill>
                <a:latin typeface="Garamond"/>
                <a:ea typeface="Garamond"/>
                <a:cs typeface="Garamond"/>
                <a:sym typeface="Garamond"/>
              </a:defRPr>
            </a:lvl8pPr>
            <a:lvl9pPr indent="0" lvl="8" marL="0" marR="0" rtl="0" algn="r">
              <a:spcBef>
                <a:spcPts val="0"/>
              </a:spcBef>
              <a:buNone/>
              <a:defRPr b="0" i="0" sz="1000" u="none" cap="none" strike="noStrike">
                <a:solidFill>
                  <a:schemeClr val="dk1"/>
                </a:solidFill>
                <a:latin typeface="Garamond"/>
                <a:ea typeface="Garamond"/>
                <a:cs typeface="Garamond"/>
                <a:sym typeface="Garamond"/>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20" Type="http://schemas.openxmlformats.org/officeDocument/2006/relationships/hyperlink" Target="http://silencedturkey.org/tag/abdurrezzak-family" TargetMode="External"/><Relationship Id="rId22" Type="http://schemas.openxmlformats.org/officeDocument/2006/relationships/hyperlink" Target="https://stockholmcf.org/60-year-old-turkish-woman-commits-suicide-as-husband-under-arrest-for-10-months/" TargetMode="External"/><Relationship Id="rId21" Type="http://schemas.openxmlformats.org/officeDocument/2006/relationships/hyperlink" Target="https://turkeypurge.com/tag/tugce-olcer" TargetMode="External"/><Relationship Id="rId24" Type="http://schemas.openxmlformats.org/officeDocument/2006/relationships/hyperlink" Target="https://stockholmcf.org/turkish-govt-issues-detention-warrants-for-121-women-on-intl-womens-day-over-alleged-gulen-links/" TargetMode="External"/><Relationship Id="rId23" Type="http://schemas.openxmlformats.org/officeDocument/2006/relationships/hyperlink" Target="https://turkeypurge.com/17-year-old-disabled-boy-shot-dead-mother-father-arrest-post-coup-crackdown" TargetMode="External"/><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hyperlink" Target="http://www.turkishpedia.com/2017/03/27/women-victims-of-state-of-emergency-in-turkey/" TargetMode="External"/><Relationship Id="rId4" Type="http://schemas.openxmlformats.org/officeDocument/2006/relationships/hyperlink" Target="https://en.wikipedia.org/wiki/Convention_on_the_Elimination_of_All_Forms_of_Discrimination_Against_Women" TargetMode="External"/><Relationship Id="rId9" Type="http://schemas.openxmlformats.org/officeDocument/2006/relationships/hyperlink" Target="https://stockholmcf.org/authorities-negligence-kills-a-pregnant-woman-and-her-baby-in-turkish-prison/" TargetMode="External"/><Relationship Id="rId26" Type="http://schemas.openxmlformats.org/officeDocument/2006/relationships/hyperlink" Target="http://www.foxnews.com/world/2018/02/13/hundreds-young-turkish-children-jailed-alongside-their-moms-as-part-post-coup-crackdown.html" TargetMode="External"/><Relationship Id="rId25" Type="http://schemas.openxmlformats.org/officeDocument/2006/relationships/hyperlink" Target="https://stockholmcf.org/turkey-systematically-and-deliberately-jails-women-as-part-of-fear-and-intimidation-campaign/" TargetMode="External"/><Relationship Id="rId5" Type="http://schemas.openxmlformats.org/officeDocument/2006/relationships/hyperlink" Target="http://tbinternet.ohchr.org/Treaties/CEDAW/Shared%20Documents/IRL/INT_CEDAW_NGO_IRL_26357_E.pdf" TargetMode="External"/><Relationship Id="rId6" Type="http://schemas.openxmlformats.org/officeDocument/2006/relationships/hyperlink" Target="https://turkeypurge.com/mothers-of-turkeys-purge" TargetMode="External"/><Relationship Id="rId7" Type="http://schemas.openxmlformats.org/officeDocument/2006/relationships/hyperlink" Target="https://stockholmcf.org/wp-content/uploads/2017/04/Jailing-women-in-Turkey.pdf" TargetMode="External"/><Relationship Id="rId8" Type="http://schemas.openxmlformats.org/officeDocument/2006/relationships/hyperlink" Target="https://stockholmcf.org/turkish-govt-puts-669th-baby-behind-bars-over-his-parents-alleged-links-to-gulen-movement/" TargetMode="External"/><Relationship Id="rId11" Type="http://schemas.openxmlformats.org/officeDocument/2006/relationships/hyperlink" Target="https://stockholmcf.org/jailed-turkish-journalist-ilicak-to-be-denaturalized-by-kktc-over-her-alleged-links-to-gulen-movement/" TargetMode="External"/><Relationship Id="rId10" Type="http://schemas.openxmlformats.org/officeDocument/2006/relationships/hyperlink" Target="https://stockholmcf.org/campaign-launched-for-5-children-abandoned-after-mother-detained/" TargetMode="External"/><Relationship Id="rId13" Type="http://schemas.openxmlformats.org/officeDocument/2006/relationships/hyperlink" Target="https://www.reuters.com/article/us-turkey-security-hungerstrike/turkish-hunger-striker-found-guilty-of-militant-links-freed-idUSKBN1DV5QM" TargetMode="External"/><Relationship Id="rId12" Type="http://schemas.openxmlformats.org/officeDocument/2006/relationships/hyperlink" Target="https://news.sky.com/story/amnesty-director-in-turkey-facing-15-years-in-jail-on-terrorism-charges-11072565" TargetMode="External"/><Relationship Id="rId15" Type="http://schemas.openxmlformats.org/officeDocument/2006/relationships/hyperlink" Target="https://www.theglobepost.com/2017/08/25/turkey-tortured-prison/" TargetMode="External"/><Relationship Id="rId14" Type="http://schemas.openxmlformats.org/officeDocument/2006/relationships/hyperlink" Target="https://turkeypurge.com/teacher-who-lost-sanity-under-detention-being-kept-in-jail-despite-doctor-reports" TargetMode="External"/><Relationship Id="rId17" Type="http://schemas.openxmlformats.org/officeDocument/2006/relationships/hyperlink" Target="https://stockholmcf.org/turkish-govt-keeps-woman-with-heavy-alzheimers-in-jail-for-15-months-over-witness-statements/" TargetMode="External"/><Relationship Id="rId16" Type="http://schemas.openxmlformats.org/officeDocument/2006/relationships/hyperlink" Target="https://turkeypurge.com/journalist-aysenur-parildak-sentenced-7-5-years-jail" TargetMode="External"/><Relationship Id="rId19" Type="http://schemas.openxmlformats.org/officeDocument/2006/relationships/hyperlink" Target="https://turkeypurge.com/?s=furkan+cancer" TargetMode="External"/><Relationship Id="rId18" Type="http://schemas.openxmlformats.org/officeDocument/2006/relationships/hyperlink" Target="https://turkeypurge.com/housewife-left-to-take-care-of-disabled-children-after-husband-arrest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hyperlink" Target="mailto:help@silencedturkey.org"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b="0" l="0" r="0" t="0"/>
          <a:stretch/>
        </p:blipFill>
        <p:spPr>
          <a:xfrm>
            <a:off x="0" y="1"/>
            <a:ext cx="12192000" cy="6857998"/>
          </a:xfrm>
          <a:prstGeom prst="rect">
            <a:avLst/>
          </a:prstGeom>
          <a:noFill/>
          <a:ln>
            <a:noFill/>
          </a:ln>
        </p:spPr>
      </p:pic>
      <p:sp>
        <p:nvSpPr>
          <p:cNvPr id="152" name="Shape 152"/>
          <p:cNvSpPr/>
          <p:nvPr/>
        </p:nvSpPr>
        <p:spPr>
          <a:xfrm>
            <a:off x="2624525" y="4724175"/>
            <a:ext cx="9231600" cy="198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txBox="1"/>
          <p:nvPr>
            <p:ph type="ctrTitle"/>
          </p:nvPr>
        </p:nvSpPr>
        <p:spPr>
          <a:xfrm>
            <a:off x="2601725" y="5523375"/>
            <a:ext cx="9277200" cy="118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2F2F2"/>
              </a:buClr>
              <a:buSzPts val="6600"/>
              <a:buFont typeface="Garamond"/>
              <a:buNone/>
            </a:pPr>
            <a:r>
              <a:rPr b="1" lang="en-US" sz="6600">
                <a:solidFill>
                  <a:srgbClr val="000000"/>
                </a:solidFill>
              </a:rPr>
              <a:t>Persecution of Women in Post-coup Turkey</a:t>
            </a:r>
            <a:endParaRPr b="1" i="0" sz="6600" u="none" cap="none" strike="noStrike">
              <a:solidFill>
                <a:srgbClr val="000000"/>
              </a:solidFill>
              <a:latin typeface="Garamond"/>
              <a:ea typeface="Garamond"/>
              <a:cs typeface="Garamond"/>
              <a:sym typeface="Garamond"/>
            </a:endParaRPr>
          </a:p>
        </p:txBody>
      </p:sp>
      <p:pic>
        <p:nvPicPr>
          <p:cNvPr id="154" name="Shape 154"/>
          <p:cNvPicPr preferRelativeResize="0"/>
          <p:nvPr/>
        </p:nvPicPr>
        <p:blipFill>
          <a:blip r:embed="rId4">
            <a:alphaModFix/>
          </a:blip>
          <a:stretch>
            <a:fillRect/>
          </a:stretch>
        </p:blipFill>
        <p:spPr>
          <a:xfrm>
            <a:off x="7931100" y="71500"/>
            <a:ext cx="3765125" cy="1415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Shape 204"/>
          <p:cNvSpPr txBox="1"/>
          <p:nvPr>
            <p:ph type="title"/>
          </p:nvPr>
        </p:nvSpPr>
        <p:spPr>
          <a:xfrm>
            <a:off x="1295402" y="982132"/>
            <a:ext cx="9601200" cy="1303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solidFill>
                  <a:srgbClr val="000000"/>
                </a:solidFill>
              </a:rPr>
              <a:t>Mothers in Despair</a:t>
            </a:r>
            <a:endParaRPr>
              <a:solidFill>
                <a:srgbClr val="000000"/>
              </a:solidFill>
            </a:endParaRPr>
          </a:p>
        </p:txBody>
      </p:sp>
      <p:sp>
        <p:nvSpPr>
          <p:cNvPr id="205" name="Shape 205"/>
          <p:cNvSpPr txBox="1"/>
          <p:nvPr>
            <p:ph idx="1" type="body"/>
          </p:nvPr>
        </p:nvSpPr>
        <p:spPr>
          <a:xfrm>
            <a:off x="1147075" y="3229475"/>
            <a:ext cx="5254500" cy="2880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US">
                <a:solidFill>
                  <a:schemeClr val="dk1"/>
                </a:solidFill>
              </a:rPr>
              <a:t>Fatma Ozturk, a teacher, was </a:t>
            </a:r>
            <a:r>
              <a:rPr lang="en-US">
                <a:solidFill>
                  <a:srgbClr val="C00000"/>
                </a:solidFill>
              </a:rPr>
              <a:t>handcuffed to her hospital bed just hours after she delivered her baby</a:t>
            </a:r>
            <a:r>
              <a:rPr lang="en-US">
                <a:solidFill>
                  <a:schemeClr val="dk1"/>
                </a:solidFill>
              </a:rPr>
              <a:t> in Manisa/Turkey on July 9, 2017. She was detained despite her and the baby’s critical health condition (3).</a:t>
            </a:r>
            <a:endParaRPr/>
          </a:p>
        </p:txBody>
      </p:sp>
      <p:pic>
        <p:nvPicPr>
          <p:cNvPr id="206" name="Shape 206"/>
          <p:cNvPicPr preferRelativeResize="0"/>
          <p:nvPr>
            <p:ph idx="1" type="body"/>
          </p:nvPr>
        </p:nvPicPr>
        <p:blipFill rotWithShape="1">
          <a:blip r:embed="rId3">
            <a:alphaModFix/>
          </a:blip>
          <a:srcRect b="0" l="0" r="0" t="0"/>
          <a:stretch/>
        </p:blipFill>
        <p:spPr>
          <a:xfrm>
            <a:off x="6726575" y="2617375"/>
            <a:ext cx="3919800" cy="3390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p:nvPr/>
        </p:nvSpPr>
        <p:spPr>
          <a:xfrm>
            <a:off x="2170800" y="4130775"/>
            <a:ext cx="7850400" cy="18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latin typeface="Garamond"/>
                <a:ea typeface="Garamond"/>
                <a:cs typeface="Garamond"/>
                <a:sym typeface="Garamond"/>
              </a:rPr>
              <a:t>Hatice Avan was </a:t>
            </a:r>
            <a:r>
              <a:rPr lang="en-US" sz="2400">
                <a:solidFill>
                  <a:srgbClr val="C00000"/>
                </a:solidFill>
                <a:latin typeface="Garamond"/>
                <a:ea typeface="Garamond"/>
                <a:cs typeface="Garamond"/>
                <a:sym typeface="Garamond"/>
              </a:rPr>
              <a:t>detained on the day after her delivery</a:t>
            </a:r>
            <a:r>
              <a:rPr lang="en-US" sz="2400">
                <a:latin typeface="Garamond"/>
                <a:ea typeface="Garamond"/>
                <a:cs typeface="Garamond"/>
                <a:sym typeface="Garamond"/>
              </a:rPr>
              <a:t>, despite the doctor’s objection. She was </a:t>
            </a:r>
            <a:r>
              <a:rPr lang="en-US" sz="2400">
                <a:solidFill>
                  <a:srgbClr val="C00000"/>
                </a:solidFill>
                <a:latin typeface="Garamond"/>
                <a:ea typeface="Garamond"/>
                <a:cs typeface="Garamond"/>
                <a:sym typeface="Garamond"/>
              </a:rPr>
              <a:t>suffering from poor health after the surgery</a:t>
            </a:r>
            <a:r>
              <a:rPr lang="en-US" sz="2400">
                <a:latin typeface="Garamond"/>
                <a:ea typeface="Garamond"/>
                <a:cs typeface="Garamond"/>
                <a:sym typeface="Garamond"/>
              </a:rPr>
              <a:t> when she was taken to the prosecutor’s office. She was accused for having ties with and having worked at a Gulen based dormitory in the past (3).</a:t>
            </a:r>
            <a:endParaRPr sz="2400">
              <a:latin typeface="Garamond"/>
              <a:ea typeface="Garamond"/>
              <a:cs typeface="Garamond"/>
              <a:sym typeface="Garamond"/>
            </a:endParaRPr>
          </a:p>
        </p:txBody>
      </p:sp>
      <p:pic>
        <p:nvPicPr>
          <p:cNvPr id="212" name="Shape 212"/>
          <p:cNvPicPr preferRelativeResize="0"/>
          <p:nvPr>
            <p:ph idx="4294967295" type="body"/>
          </p:nvPr>
        </p:nvPicPr>
        <p:blipFill rotWithShape="1">
          <a:blip r:embed="rId3">
            <a:alphaModFix/>
          </a:blip>
          <a:srcRect b="0" l="0" r="0" t="0"/>
          <a:stretch/>
        </p:blipFill>
        <p:spPr>
          <a:xfrm>
            <a:off x="3702700" y="838475"/>
            <a:ext cx="4267800" cy="3178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idx="4294967295" type="body"/>
          </p:nvPr>
        </p:nvSpPr>
        <p:spPr>
          <a:xfrm>
            <a:off x="6553475" y="3337275"/>
            <a:ext cx="4629300" cy="2700600"/>
          </a:xfrm>
          <a:prstGeom prst="rect">
            <a:avLst/>
          </a:prstGeom>
          <a:noFill/>
          <a:ln>
            <a:noFill/>
          </a:ln>
        </p:spPr>
        <p:txBody>
          <a:bodyPr anchorCtr="0" anchor="t" bIns="45700" lIns="91425" spcFirstLastPara="1" rIns="91425" wrap="square" tIns="45700">
            <a:noAutofit/>
          </a:bodyPr>
          <a:lstStyle/>
          <a:p>
            <a:pPr indent="-110490" lvl="0" marL="285750" marR="0" rtl="0" algn="just">
              <a:spcBef>
                <a:spcPts val="0"/>
              </a:spcBef>
              <a:spcAft>
                <a:spcPts val="0"/>
              </a:spcAft>
              <a:buClr>
                <a:schemeClr val="accent1"/>
              </a:buClr>
              <a:buSzPts val="2760"/>
              <a:buFont typeface="Arial"/>
              <a:buNone/>
            </a:pPr>
            <a:r>
              <a:t/>
            </a:r>
            <a:endParaRPr b="0" i="0" sz="2400" u="none" cap="none" strike="noStrike">
              <a:solidFill>
                <a:srgbClr val="262626"/>
              </a:solidFill>
              <a:latin typeface="Garamond"/>
              <a:ea typeface="Garamond"/>
              <a:cs typeface="Garamond"/>
              <a:sym typeface="Garamond"/>
            </a:endParaRPr>
          </a:p>
          <a:p>
            <a:pPr indent="0" lvl="0" marL="0" marR="0" rtl="0" algn="just">
              <a:spcBef>
                <a:spcPts val="1080"/>
              </a:spcBef>
              <a:spcAft>
                <a:spcPts val="0"/>
              </a:spcAft>
              <a:buNone/>
            </a:pPr>
            <a:r>
              <a:rPr b="0" i="0" lang="en-US" sz="2400" u="none" cap="none" strike="noStrike">
                <a:solidFill>
                  <a:srgbClr val="262626"/>
                </a:solidFill>
                <a:latin typeface="Garamond"/>
                <a:ea typeface="Garamond"/>
                <a:cs typeface="Garamond"/>
                <a:sym typeface="Garamond"/>
              </a:rPr>
              <a:t>Feyza Yazici was </a:t>
            </a:r>
            <a:r>
              <a:rPr b="0" i="0" lang="en-US" sz="2400" u="none" cap="none" strike="noStrike">
                <a:solidFill>
                  <a:srgbClr val="C00000"/>
                </a:solidFill>
                <a:latin typeface="Garamond"/>
                <a:ea typeface="Garamond"/>
                <a:cs typeface="Garamond"/>
                <a:sym typeface="Garamond"/>
              </a:rPr>
              <a:t>detained the day after giving birth to a premature baby</a:t>
            </a:r>
            <a:r>
              <a:rPr b="0" i="0" lang="en-US" sz="2400" u="none" cap="none" strike="noStrike">
                <a:solidFill>
                  <a:srgbClr val="262626"/>
                </a:solidFill>
                <a:latin typeface="Garamond"/>
                <a:ea typeface="Garamond"/>
                <a:cs typeface="Garamond"/>
                <a:sym typeface="Garamond"/>
              </a:rPr>
              <a:t> in her 33th week in Ankara. She was later released pending trial (</a:t>
            </a:r>
            <a:r>
              <a:rPr lang="en-US"/>
              <a:t>3)</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p:txBody>
      </p:sp>
      <p:pic>
        <p:nvPicPr>
          <p:cNvPr id="218" name="Shape 218"/>
          <p:cNvPicPr preferRelativeResize="0"/>
          <p:nvPr/>
        </p:nvPicPr>
        <p:blipFill rotWithShape="1">
          <a:blip r:embed="rId3">
            <a:alphaModFix/>
          </a:blip>
          <a:srcRect b="3646" l="7366" r="2352" t="4615"/>
          <a:stretch/>
        </p:blipFill>
        <p:spPr>
          <a:xfrm>
            <a:off x="1049899" y="877850"/>
            <a:ext cx="4016050" cy="2459425"/>
          </a:xfrm>
          <a:prstGeom prst="rect">
            <a:avLst/>
          </a:prstGeom>
          <a:noFill/>
          <a:ln>
            <a:noFill/>
          </a:ln>
        </p:spPr>
      </p:pic>
      <p:sp>
        <p:nvSpPr>
          <p:cNvPr id="219" name="Shape 219"/>
          <p:cNvSpPr txBox="1"/>
          <p:nvPr/>
        </p:nvSpPr>
        <p:spPr>
          <a:xfrm>
            <a:off x="982950" y="3474225"/>
            <a:ext cx="4699800" cy="28245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2400" cap="none">
                <a:solidFill>
                  <a:srgbClr val="262626"/>
                </a:solidFill>
                <a:latin typeface="Garamond"/>
                <a:ea typeface="Garamond"/>
                <a:cs typeface="Garamond"/>
                <a:sym typeface="Garamond"/>
              </a:rPr>
              <a:t>Elif Acikgoz was </a:t>
            </a:r>
            <a:r>
              <a:rPr lang="en-US" sz="2400" cap="none">
                <a:solidFill>
                  <a:srgbClr val="C00000"/>
                </a:solidFill>
                <a:latin typeface="Garamond"/>
                <a:ea typeface="Garamond"/>
                <a:cs typeface="Garamond"/>
                <a:sym typeface="Garamond"/>
              </a:rPr>
              <a:t>detained after hours of her C-section surgery</a:t>
            </a:r>
            <a:r>
              <a:rPr lang="en-US" sz="2400" cap="none">
                <a:solidFill>
                  <a:srgbClr val="262626"/>
                </a:solidFill>
                <a:latin typeface="Garamond"/>
                <a:ea typeface="Garamond"/>
                <a:cs typeface="Garamond"/>
                <a:sym typeface="Garamond"/>
              </a:rPr>
              <a:t>. Acikgoz, whose husband is also in jail, was taken to the police station despite the doctor’s objections on August 21. She was later released with condition of judicial probation (3). </a:t>
            </a:r>
            <a:endParaRPr sz="2400" cap="none">
              <a:solidFill>
                <a:srgbClr val="262626"/>
              </a:solidFill>
              <a:latin typeface="Garamond"/>
              <a:ea typeface="Garamond"/>
              <a:cs typeface="Garamond"/>
              <a:sym typeface="Garamond"/>
            </a:endParaRPr>
          </a:p>
        </p:txBody>
      </p:sp>
      <p:pic>
        <p:nvPicPr>
          <p:cNvPr id="220" name="Shape 220"/>
          <p:cNvPicPr preferRelativeResize="0"/>
          <p:nvPr/>
        </p:nvPicPr>
        <p:blipFill rotWithShape="1">
          <a:blip r:embed="rId4">
            <a:alphaModFix/>
          </a:blip>
          <a:srcRect b="2112" l="2170" r="3250" t="2447"/>
          <a:stretch/>
        </p:blipFill>
        <p:spPr>
          <a:xfrm>
            <a:off x="6184450" y="877850"/>
            <a:ext cx="5118500" cy="2459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idx="4294967295" type="body"/>
          </p:nvPr>
        </p:nvSpPr>
        <p:spPr>
          <a:xfrm>
            <a:off x="4923350" y="775950"/>
            <a:ext cx="5186700" cy="2840700"/>
          </a:xfrm>
          <a:prstGeom prst="rect">
            <a:avLst/>
          </a:prstGeom>
          <a:noFill/>
          <a:ln>
            <a:noFill/>
          </a:ln>
        </p:spPr>
        <p:txBody>
          <a:bodyPr anchorCtr="0" anchor="t" bIns="45700" lIns="91425" spcFirstLastPara="1" rIns="91425" wrap="square" tIns="45700">
            <a:noAutofit/>
          </a:bodyPr>
          <a:lstStyle/>
          <a:p>
            <a:pPr indent="-110490" lvl="0" marL="285750" marR="0" rtl="0" algn="just">
              <a:spcBef>
                <a:spcPts val="0"/>
              </a:spcBef>
              <a:spcAft>
                <a:spcPts val="0"/>
              </a:spcAft>
              <a:buClr>
                <a:schemeClr val="accent1"/>
              </a:buClr>
              <a:buSzPts val="2760"/>
              <a:buFont typeface="Arial"/>
              <a:buNone/>
            </a:pPr>
            <a:r>
              <a:t/>
            </a:r>
            <a:endParaRPr/>
          </a:p>
          <a:p>
            <a:pPr indent="-110490" lvl="0" marL="285750" marR="0" rtl="0" algn="just">
              <a:spcBef>
                <a:spcPts val="0"/>
              </a:spcBef>
              <a:spcAft>
                <a:spcPts val="0"/>
              </a:spcAft>
              <a:buClr>
                <a:schemeClr val="accent1"/>
              </a:buClr>
              <a:buSzPts val="2760"/>
              <a:buFont typeface="Arial"/>
              <a:buNone/>
            </a:pPr>
            <a:r>
              <a:t/>
            </a:r>
            <a:endParaRPr/>
          </a:p>
          <a:p>
            <a:pPr indent="0" lvl="0" marL="0" marR="0" rtl="0" algn="just">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Havva Hamamcioglu, a housewife whose husband has also been jailed, was</a:t>
            </a:r>
            <a:r>
              <a:rPr b="0" i="0" lang="en-US" sz="2400" u="none" cap="none" strike="noStrike">
                <a:solidFill>
                  <a:srgbClr val="C00000"/>
                </a:solidFill>
                <a:latin typeface="Garamond"/>
                <a:ea typeface="Garamond"/>
                <a:cs typeface="Garamond"/>
                <a:sym typeface="Garamond"/>
              </a:rPr>
              <a:t> detained after the day of her delivery</a:t>
            </a:r>
            <a:r>
              <a:rPr b="0" i="0" lang="en-US" sz="2400" u="none" cap="none" strike="noStrike">
                <a:solidFill>
                  <a:srgbClr val="262626"/>
                </a:solidFill>
                <a:latin typeface="Garamond"/>
                <a:ea typeface="Garamond"/>
                <a:cs typeface="Garamond"/>
                <a:sym typeface="Garamond"/>
              </a:rPr>
              <a:t> on June 11, 2017 (3). </a:t>
            </a:r>
            <a:endParaRPr/>
          </a:p>
          <a:p>
            <a:pPr indent="0" lvl="0" marL="0" marR="0" rtl="0" algn="just">
              <a:spcBef>
                <a:spcPts val="1080"/>
              </a:spcBef>
              <a:spcAft>
                <a:spcPts val="0"/>
              </a:spcAft>
              <a:buClr>
                <a:schemeClr val="accent1"/>
              </a:buClr>
              <a:buSzPts val="2760"/>
              <a:buFont typeface="Arial"/>
              <a:buNone/>
            </a:pPr>
            <a:r>
              <a:t/>
            </a:r>
            <a:endParaRPr b="0" i="0" sz="2400" u="none" cap="none" strike="noStrike">
              <a:solidFill>
                <a:srgbClr val="262626"/>
              </a:solidFill>
              <a:latin typeface="Garamond"/>
              <a:ea typeface="Garamond"/>
              <a:cs typeface="Garamond"/>
              <a:sym typeface="Garamond"/>
            </a:endParaRPr>
          </a:p>
        </p:txBody>
      </p:sp>
      <p:pic>
        <p:nvPicPr>
          <p:cNvPr id="226" name="Shape 226"/>
          <p:cNvPicPr preferRelativeResize="0"/>
          <p:nvPr/>
        </p:nvPicPr>
        <p:blipFill rotWithShape="1">
          <a:blip r:embed="rId3">
            <a:alphaModFix/>
          </a:blip>
          <a:srcRect b="5197" l="2804" r="2801" t="6078"/>
          <a:stretch/>
        </p:blipFill>
        <p:spPr>
          <a:xfrm>
            <a:off x="1112837" y="952825"/>
            <a:ext cx="3462947" cy="2663827"/>
          </a:xfrm>
          <a:prstGeom prst="rect">
            <a:avLst/>
          </a:prstGeom>
          <a:noFill/>
          <a:ln>
            <a:noFill/>
          </a:ln>
        </p:spPr>
      </p:pic>
      <p:pic>
        <p:nvPicPr>
          <p:cNvPr descr="Ş.A." id="227" name="Shape 227"/>
          <p:cNvPicPr preferRelativeResize="0"/>
          <p:nvPr/>
        </p:nvPicPr>
        <p:blipFill rotWithShape="1">
          <a:blip r:embed="rId4">
            <a:alphaModFix/>
          </a:blip>
          <a:srcRect b="11956" l="4240" r="7531" t="3013"/>
          <a:stretch/>
        </p:blipFill>
        <p:spPr>
          <a:xfrm>
            <a:off x="1112825" y="4081108"/>
            <a:ext cx="3462950" cy="1922544"/>
          </a:xfrm>
          <a:prstGeom prst="rect">
            <a:avLst/>
          </a:prstGeom>
          <a:noFill/>
          <a:ln>
            <a:noFill/>
          </a:ln>
        </p:spPr>
      </p:pic>
      <p:sp>
        <p:nvSpPr>
          <p:cNvPr id="228" name="Shape 228"/>
          <p:cNvSpPr txBox="1"/>
          <p:nvPr/>
        </p:nvSpPr>
        <p:spPr>
          <a:xfrm>
            <a:off x="4975200" y="4222075"/>
            <a:ext cx="5134800" cy="1734600"/>
          </a:xfrm>
          <a:prstGeom prst="rect">
            <a:avLst/>
          </a:prstGeom>
          <a:noFill/>
          <a:ln>
            <a:noFill/>
          </a:ln>
        </p:spPr>
        <p:txBody>
          <a:bodyPr anchorCtr="0" anchor="t" bIns="91425" lIns="91425" spcFirstLastPara="1" rIns="91425" wrap="square" tIns="91425">
            <a:noAutofit/>
          </a:bodyPr>
          <a:lstStyle/>
          <a:p>
            <a:pPr indent="0" lvl="0" marL="0" rtl="0" algn="just">
              <a:spcBef>
                <a:spcPts val="1080"/>
              </a:spcBef>
              <a:spcAft>
                <a:spcPts val="0"/>
              </a:spcAft>
              <a:buClr>
                <a:schemeClr val="accent1"/>
              </a:buClr>
              <a:buSzPts val="2760"/>
              <a:buFont typeface="Arial"/>
              <a:buNone/>
            </a:pPr>
            <a:r>
              <a:rPr lang="en-US" sz="2400">
                <a:solidFill>
                  <a:srgbClr val="262626"/>
                </a:solidFill>
                <a:latin typeface="Garamond"/>
                <a:ea typeface="Garamond"/>
                <a:cs typeface="Garamond"/>
                <a:sym typeface="Garamond"/>
              </a:rPr>
              <a:t>S.A, mother of a week old premature baby, was </a:t>
            </a:r>
            <a:r>
              <a:rPr lang="en-US" sz="2400">
                <a:solidFill>
                  <a:srgbClr val="C00000"/>
                </a:solidFill>
                <a:latin typeface="Garamond"/>
                <a:ea typeface="Garamond"/>
                <a:cs typeface="Garamond"/>
                <a:sym typeface="Garamond"/>
              </a:rPr>
              <a:t>take into custody on her way to the hospital to feed her baby</a:t>
            </a:r>
            <a:r>
              <a:rPr lang="en-US" sz="2400">
                <a:solidFill>
                  <a:srgbClr val="262626"/>
                </a:solidFill>
                <a:latin typeface="Garamond"/>
                <a:ea typeface="Garamond"/>
                <a:cs typeface="Garamond"/>
                <a:sym typeface="Garamond"/>
              </a:rPr>
              <a:t> (3). </a:t>
            </a:r>
            <a:endParaRPr sz="2400">
              <a:solidFill>
                <a:srgbClr val="262626"/>
              </a:solidFill>
              <a:latin typeface="Garamond"/>
              <a:ea typeface="Garamond"/>
              <a:cs typeface="Garamond"/>
              <a:sym typeface="Garamond"/>
            </a:endParaRPr>
          </a:p>
          <a:p>
            <a:pPr indent="0" lvl="0" marL="0" algn="just">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Shape 233"/>
          <p:cNvSpPr txBox="1"/>
          <p:nvPr>
            <p:ph idx="4294967295" type="body"/>
          </p:nvPr>
        </p:nvSpPr>
        <p:spPr>
          <a:xfrm>
            <a:off x="5336950" y="1193100"/>
            <a:ext cx="5229600" cy="22353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a:p>
          <a:p>
            <a:pPr indent="0" lvl="0" marL="0" marR="0" rtl="0" algn="just">
              <a:spcBef>
                <a:spcPts val="0"/>
              </a:spcBef>
              <a:spcAft>
                <a:spcPts val="0"/>
              </a:spcAft>
              <a:buNone/>
            </a:pPr>
            <a:r>
              <a:rPr b="0" i="0" lang="en-US" sz="2400" u="none" cap="none" strike="noStrike">
                <a:solidFill>
                  <a:srgbClr val="262626"/>
                </a:solidFill>
                <a:latin typeface="Garamond"/>
                <a:ea typeface="Garamond"/>
                <a:cs typeface="Garamond"/>
                <a:sym typeface="Garamond"/>
              </a:rPr>
              <a:t>Nuriye Yalcin, </a:t>
            </a:r>
            <a:r>
              <a:rPr b="0" i="0" lang="en-US" sz="2400" u="none" cap="none" strike="noStrike">
                <a:solidFill>
                  <a:srgbClr val="C00000"/>
                </a:solidFill>
                <a:latin typeface="Garamond"/>
                <a:ea typeface="Garamond"/>
                <a:cs typeface="Garamond"/>
                <a:sym typeface="Garamond"/>
              </a:rPr>
              <a:t>4.5 months pregnant</a:t>
            </a:r>
            <a:r>
              <a:rPr b="0" i="0" lang="en-US" sz="2400" u="none" cap="none" strike="noStrike">
                <a:solidFill>
                  <a:srgbClr val="262626"/>
                </a:solidFill>
                <a:latin typeface="Garamond"/>
                <a:ea typeface="Garamond"/>
                <a:cs typeface="Garamond"/>
                <a:sym typeface="Garamond"/>
              </a:rPr>
              <a:t>, was expecting twins. She was detained during a medical control on July 4</a:t>
            </a:r>
            <a:r>
              <a:rPr lang="en-US"/>
              <a:t> </a:t>
            </a:r>
            <a:r>
              <a:rPr b="0" i="0" lang="en-US" sz="2400" u="none" cap="none" strike="noStrike">
                <a:solidFill>
                  <a:srgbClr val="262626"/>
                </a:solidFill>
                <a:latin typeface="Garamond"/>
                <a:ea typeface="Garamond"/>
                <a:cs typeface="Garamond"/>
                <a:sym typeface="Garamond"/>
              </a:rPr>
              <a:t>(3).</a:t>
            </a:r>
            <a:endParaRPr b="0" i="0" sz="2400" u="none" cap="none" strike="noStrike">
              <a:solidFill>
                <a:srgbClr val="262626"/>
              </a:solidFill>
              <a:latin typeface="Garamond"/>
              <a:ea typeface="Garamond"/>
              <a:cs typeface="Garamond"/>
              <a:sym typeface="Garamond"/>
            </a:endParaRPr>
          </a:p>
          <a:p>
            <a:pPr indent="0" lvl="0" marL="0" marR="0" rtl="0" algn="just">
              <a:spcBef>
                <a:spcPts val="0"/>
              </a:spcBef>
              <a:spcAft>
                <a:spcPts val="0"/>
              </a:spcAft>
              <a:buNone/>
            </a:pPr>
            <a:r>
              <a:t/>
            </a:r>
            <a:endParaRPr/>
          </a:p>
          <a:p>
            <a:pPr indent="0" lvl="0" marL="0" marR="0" rtl="0" algn="just">
              <a:spcBef>
                <a:spcPts val="0"/>
              </a:spcBef>
              <a:spcAft>
                <a:spcPts val="0"/>
              </a:spcAft>
              <a:buNone/>
            </a:pPr>
            <a:r>
              <a:t/>
            </a:r>
            <a:endParaRPr/>
          </a:p>
          <a:p>
            <a:pPr indent="0" lvl="0" marL="0" marR="0" rtl="0" algn="just">
              <a:spcBef>
                <a:spcPts val="0"/>
              </a:spcBef>
              <a:spcAft>
                <a:spcPts val="0"/>
              </a:spcAft>
              <a:buNone/>
            </a:pPr>
            <a:r>
              <a:t/>
            </a:r>
            <a:endParaRPr/>
          </a:p>
          <a:p>
            <a:pPr indent="0" lvl="0" marL="0" marR="0" rtl="0" algn="just">
              <a:spcBef>
                <a:spcPts val="0"/>
              </a:spcBef>
              <a:spcAft>
                <a:spcPts val="0"/>
              </a:spcAft>
              <a:buNone/>
            </a:pPr>
            <a:r>
              <a:t/>
            </a:r>
            <a:endParaRPr/>
          </a:p>
          <a:p>
            <a:pPr indent="0" lvl="0" marL="0" marR="0" rtl="0" algn="just">
              <a:spcBef>
                <a:spcPts val="1080"/>
              </a:spcBef>
              <a:spcAft>
                <a:spcPts val="0"/>
              </a:spcAft>
              <a:buNone/>
            </a:pPr>
            <a:r>
              <a:t/>
            </a:r>
            <a:endParaRPr b="0" i="0" sz="2400" u="none" cap="none" strike="noStrike">
              <a:solidFill>
                <a:srgbClr val="262626"/>
              </a:solidFill>
              <a:latin typeface="Garamond"/>
              <a:ea typeface="Garamond"/>
              <a:cs typeface="Garamond"/>
              <a:sym typeface="Garamond"/>
            </a:endParaRPr>
          </a:p>
        </p:txBody>
      </p:sp>
      <p:pic>
        <p:nvPicPr>
          <p:cNvPr id="234" name="Shape 234"/>
          <p:cNvPicPr preferRelativeResize="0"/>
          <p:nvPr/>
        </p:nvPicPr>
        <p:blipFill rotWithShape="1">
          <a:blip r:embed="rId3">
            <a:alphaModFix/>
          </a:blip>
          <a:srcRect b="3077" l="5814" r="5813" t="2154"/>
          <a:stretch/>
        </p:blipFill>
        <p:spPr>
          <a:xfrm>
            <a:off x="1556370" y="1044761"/>
            <a:ext cx="3309257" cy="2235200"/>
          </a:xfrm>
          <a:prstGeom prst="rect">
            <a:avLst/>
          </a:prstGeom>
          <a:noFill/>
          <a:ln>
            <a:noFill/>
          </a:ln>
        </p:spPr>
      </p:pic>
      <p:pic>
        <p:nvPicPr>
          <p:cNvPr id="235" name="Shape 235"/>
          <p:cNvPicPr preferRelativeResize="0"/>
          <p:nvPr/>
        </p:nvPicPr>
        <p:blipFill rotWithShape="1">
          <a:blip r:embed="rId4">
            <a:alphaModFix/>
          </a:blip>
          <a:srcRect b="0" l="0" r="0" t="0"/>
          <a:stretch/>
        </p:blipFill>
        <p:spPr>
          <a:xfrm>
            <a:off x="1525325" y="3550425"/>
            <a:ext cx="3371350" cy="2448078"/>
          </a:xfrm>
          <a:prstGeom prst="rect">
            <a:avLst/>
          </a:prstGeom>
          <a:noFill/>
          <a:ln>
            <a:noFill/>
          </a:ln>
        </p:spPr>
      </p:pic>
      <p:sp>
        <p:nvSpPr>
          <p:cNvPr id="236" name="Shape 236"/>
          <p:cNvSpPr txBox="1"/>
          <p:nvPr/>
        </p:nvSpPr>
        <p:spPr>
          <a:xfrm>
            <a:off x="5346250" y="3550425"/>
            <a:ext cx="5229600" cy="2235300"/>
          </a:xfrm>
          <a:prstGeom prst="rect">
            <a:avLst/>
          </a:prstGeom>
          <a:noFill/>
          <a:ln>
            <a:noFill/>
          </a:ln>
        </p:spPr>
        <p:txBody>
          <a:bodyPr anchorCtr="0" anchor="t" bIns="91425" lIns="91425" spcFirstLastPara="1" rIns="91425" wrap="square" tIns="91425">
            <a:noAutofit/>
          </a:bodyPr>
          <a:lstStyle/>
          <a:p>
            <a:pPr indent="0" lvl="0" marL="0" rtl="0" algn="just">
              <a:spcBef>
                <a:spcPts val="1080"/>
              </a:spcBef>
              <a:spcAft>
                <a:spcPts val="0"/>
              </a:spcAft>
              <a:buClr>
                <a:schemeClr val="dk1"/>
              </a:buClr>
              <a:buSzPts val="1100"/>
              <a:buFont typeface="Arial"/>
              <a:buNone/>
            </a:pPr>
            <a:r>
              <a:rPr lang="en-US" sz="2400">
                <a:solidFill>
                  <a:srgbClr val="262626"/>
                </a:solidFill>
                <a:latin typeface="Garamond"/>
                <a:ea typeface="Garamond"/>
                <a:cs typeface="Garamond"/>
                <a:sym typeface="Garamond"/>
              </a:rPr>
              <a:t>Aysun Aydemir, English teacher, was </a:t>
            </a:r>
            <a:r>
              <a:rPr lang="en-US" sz="2400">
                <a:solidFill>
                  <a:srgbClr val="C00000"/>
                </a:solidFill>
                <a:latin typeface="Garamond"/>
                <a:ea typeface="Garamond"/>
                <a:cs typeface="Garamond"/>
                <a:sym typeface="Garamond"/>
              </a:rPr>
              <a:t>detained with her 3 day old baby</a:t>
            </a:r>
            <a:r>
              <a:rPr lang="en-US" sz="2400">
                <a:solidFill>
                  <a:srgbClr val="262626"/>
                </a:solidFill>
                <a:latin typeface="Garamond"/>
                <a:ea typeface="Garamond"/>
                <a:cs typeface="Garamond"/>
                <a:sym typeface="Garamond"/>
              </a:rPr>
              <a:t> on May 12, after an elective caesarean surgery. She was later released and put under house arrest along with an electronic bracelet (3). </a:t>
            </a:r>
            <a:endParaRPr sz="2400">
              <a:solidFill>
                <a:srgbClr val="262626"/>
              </a:solidFill>
              <a:latin typeface="Garamond"/>
              <a:ea typeface="Garamond"/>
              <a:cs typeface="Garamond"/>
              <a:sym typeface="Garamond"/>
            </a:endParaRPr>
          </a:p>
          <a:p>
            <a:pPr indent="0" lvl="0" marL="0" algn="just">
              <a:spcBef>
                <a:spcPts val="0"/>
              </a:spcBef>
              <a:spcAft>
                <a:spcPts val="0"/>
              </a:spcAft>
              <a:buNone/>
            </a:pPr>
            <a:r>
              <a:t/>
            </a:r>
            <a:endParaRPr/>
          </a:p>
          <a:p>
            <a:pPr indent="0" lvl="0" marL="0" algn="just">
              <a:spcBef>
                <a:spcPts val="0"/>
              </a:spcBef>
              <a:spcAft>
                <a:spcPts val="0"/>
              </a:spcAft>
              <a:buNone/>
            </a:pPr>
            <a:r>
              <a:t/>
            </a:r>
            <a:endParaRPr/>
          </a:p>
          <a:p>
            <a:pPr indent="0" lvl="0" marL="0" algn="just">
              <a:spcBef>
                <a:spcPts val="0"/>
              </a:spcBef>
              <a:spcAft>
                <a:spcPts val="0"/>
              </a:spcAft>
              <a:buNone/>
            </a:pPr>
            <a:r>
              <a:t/>
            </a:r>
            <a:endParaRPr/>
          </a:p>
          <a:p>
            <a:pPr indent="0" lvl="0" marL="0" algn="just">
              <a:spcBef>
                <a:spcPts val="0"/>
              </a:spcBef>
              <a:spcAft>
                <a:spcPts val="0"/>
              </a:spcAft>
              <a:buNone/>
            </a:pPr>
            <a:r>
              <a:t/>
            </a:r>
            <a:endParaRPr/>
          </a:p>
          <a:p>
            <a:pPr indent="0" lvl="0" marL="0" algn="just">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idx="4294967295" type="body"/>
          </p:nvPr>
        </p:nvSpPr>
        <p:spPr>
          <a:xfrm>
            <a:off x="1295400" y="3769752"/>
            <a:ext cx="9601200" cy="2539800"/>
          </a:xfrm>
          <a:prstGeom prst="rect">
            <a:avLst/>
          </a:prstGeom>
          <a:noFill/>
          <a:ln>
            <a:noFill/>
          </a:ln>
        </p:spPr>
        <p:txBody>
          <a:bodyPr anchorCtr="0" anchor="t" bIns="45700" lIns="91425" spcFirstLastPara="1" rIns="91425" wrap="square" tIns="45700">
            <a:noAutofit/>
          </a:bodyPr>
          <a:lstStyle/>
          <a:p>
            <a:pPr indent="-285750" lvl="0" marL="285750" marR="0" rtl="0" algn="just">
              <a:spcBef>
                <a:spcPts val="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Fadime Gunay was </a:t>
            </a:r>
            <a:r>
              <a:rPr b="0" i="0" lang="en-US" sz="2400" u="none" cap="none" strike="noStrike">
                <a:solidFill>
                  <a:srgbClr val="C00000"/>
                </a:solidFill>
                <a:latin typeface="Garamond"/>
                <a:ea typeface="Garamond"/>
                <a:cs typeface="Garamond"/>
                <a:sym typeface="Garamond"/>
              </a:rPr>
              <a:t>detained on the day after her delivery</a:t>
            </a:r>
            <a:r>
              <a:rPr b="0" i="0" lang="en-US" sz="2400" u="none" cap="none" strike="noStrike">
                <a:solidFill>
                  <a:srgbClr val="262626"/>
                </a:solidFill>
                <a:latin typeface="Garamond"/>
                <a:ea typeface="Garamond"/>
                <a:cs typeface="Garamond"/>
                <a:sym typeface="Garamond"/>
              </a:rPr>
              <a:t>. While she was giving birth at the hospital, the police awaited to detain her. She, along with her baby, was brought to the courthouse the next day (</a:t>
            </a:r>
            <a:r>
              <a:rPr lang="en-US"/>
              <a:t>3</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a:p>
            <a:pPr indent="-285750" lvl="0" marL="285750" marR="0" rtl="0" algn="just">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Ayse Kaya was </a:t>
            </a:r>
            <a:r>
              <a:rPr b="0" i="0" lang="en-US" sz="2400" u="none" cap="none" strike="noStrike">
                <a:solidFill>
                  <a:srgbClr val="C00000"/>
                </a:solidFill>
                <a:latin typeface="Garamond"/>
                <a:ea typeface="Garamond"/>
                <a:cs typeface="Garamond"/>
                <a:sym typeface="Garamond"/>
              </a:rPr>
              <a:t>detained on the same day of her delivery</a:t>
            </a:r>
            <a:r>
              <a:rPr b="0" i="0" lang="en-US" sz="2400" u="none" cap="none" strike="noStrike">
                <a:solidFill>
                  <a:srgbClr val="262626"/>
                </a:solidFill>
                <a:latin typeface="Garamond"/>
                <a:ea typeface="Garamond"/>
                <a:cs typeface="Garamond"/>
                <a:sym typeface="Garamond"/>
              </a:rPr>
              <a:t> in Istanbul on July 25. She was transferred to a Police Station in Edirne, 240 km away from Istanbul (</a:t>
            </a:r>
            <a:r>
              <a:rPr lang="en-US"/>
              <a:t>3)</a:t>
            </a:r>
            <a:r>
              <a:rPr b="0" i="0" lang="en-US" sz="2400" u="none" cap="none" strike="noStrike">
                <a:solidFill>
                  <a:srgbClr val="262626"/>
                </a:solidFill>
                <a:latin typeface="Garamond"/>
                <a:ea typeface="Garamond"/>
                <a:cs typeface="Garamond"/>
                <a:sym typeface="Garamond"/>
              </a:rPr>
              <a:t>.</a:t>
            </a:r>
            <a:endParaRPr b="0" i="0" sz="2400" u="none" cap="none" strike="noStrike">
              <a:solidFill>
                <a:srgbClr val="262626"/>
              </a:solidFill>
              <a:latin typeface="Garamond"/>
              <a:ea typeface="Garamond"/>
              <a:cs typeface="Garamond"/>
              <a:sym typeface="Garamond"/>
            </a:endParaRPr>
          </a:p>
        </p:txBody>
      </p:sp>
      <p:pic>
        <p:nvPicPr>
          <p:cNvPr id="242" name="Shape 242"/>
          <p:cNvPicPr preferRelativeResize="0"/>
          <p:nvPr/>
        </p:nvPicPr>
        <p:blipFill rotWithShape="1">
          <a:blip r:embed="rId3">
            <a:alphaModFix/>
          </a:blip>
          <a:srcRect b="0" l="0" r="0" t="0"/>
          <a:stretch/>
        </p:blipFill>
        <p:spPr>
          <a:xfrm>
            <a:off x="1400950" y="748850"/>
            <a:ext cx="4589799" cy="3020900"/>
          </a:xfrm>
          <a:prstGeom prst="rect">
            <a:avLst/>
          </a:prstGeom>
          <a:noFill/>
          <a:ln>
            <a:noFill/>
          </a:ln>
        </p:spPr>
      </p:pic>
      <p:pic>
        <p:nvPicPr>
          <p:cNvPr id="243" name="Shape 243"/>
          <p:cNvPicPr preferRelativeResize="0"/>
          <p:nvPr/>
        </p:nvPicPr>
        <p:blipFill rotWithShape="1">
          <a:blip r:embed="rId4">
            <a:alphaModFix/>
          </a:blip>
          <a:srcRect b="2447" l="5233" r="3715" t="4115"/>
          <a:stretch/>
        </p:blipFill>
        <p:spPr>
          <a:xfrm>
            <a:off x="6143162" y="748850"/>
            <a:ext cx="4510113" cy="3020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idx="4294967295" type="body"/>
          </p:nvPr>
        </p:nvSpPr>
        <p:spPr>
          <a:xfrm>
            <a:off x="6652800" y="877200"/>
            <a:ext cx="4787100" cy="54870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2300"/>
              </a:spcAft>
              <a:buNone/>
            </a:pPr>
            <a:r>
              <a:rPr lang="en-US">
                <a:solidFill>
                  <a:schemeClr val="dk1"/>
                </a:solidFill>
              </a:rPr>
              <a:t>Büşra Atalay, a pregnant woman with </a:t>
            </a:r>
            <a:r>
              <a:rPr lang="en-US">
                <a:solidFill>
                  <a:srgbClr val="C00000"/>
                </a:solidFill>
              </a:rPr>
              <a:t>6 month of twin babies</a:t>
            </a:r>
            <a:r>
              <a:rPr lang="en-US">
                <a:solidFill>
                  <a:schemeClr val="dk1"/>
                </a:solidFill>
              </a:rPr>
              <a:t>, was detained by police at Yüzyıl Hospital in İstanbul’s Pendik district. Atalay, who puked while police began to take the statement, was taken to the Medicalpark Hospital. The mother who was in the early birth process was taken to the emergency caesarean surgery. </a:t>
            </a:r>
            <a:r>
              <a:rPr lang="en-US">
                <a:solidFill>
                  <a:srgbClr val="C00000"/>
                </a:solidFill>
              </a:rPr>
              <a:t>During this process she lost one of her babies</a:t>
            </a:r>
            <a:r>
              <a:rPr lang="en-US">
                <a:solidFill>
                  <a:schemeClr val="dk1"/>
                </a:solidFill>
              </a:rPr>
              <a:t>, the girl. The other baby is reportedly in intensive care. The police awaits at the door in order to detain (5).</a:t>
            </a:r>
            <a:endParaRPr/>
          </a:p>
        </p:txBody>
      </p:sp>
      <p:pic>
        <p:nvPicPr>
          <p:cNvPr id="249" name="Shape 249"/>
          <p:cNvPicPr preferRelativeResize="0"/>
          <p:nvPr/>
        </p:nvPicPr>
        <p:blipFill>
          <a:blip r:embed="rId3">
            <a:alphaModFix/>
          </a:blip>
          <a:stretch>
            <a:fillRect/>
          </a:stretch>
        </p:blipFill>
        <p:spPr>
          <a:xfrm>
            <a:off x="818150" y="1439213"/>
            <a:ext cx="5675576" cy="4131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Shape 254"/>
          <p:cNvSpPr txBox="1"/>
          <p:nvPr>
            <p:ph idx="4294967295" type="body"/>
          </p:nvPr>
        </p:nvSpPr>
        <p:spPr>
          <a:xfrm>
            <a:off x="1006650" y="1574325"/>
            <a:ext cx="10178700" cy="44052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US">
                <a:solidFill>
                  <a:srgbClr val="C00000"/>
                </a:solidFill>
              </a:rPr>
              <a:t>Another  pregnant woman</a:t>
            </a:r>
            <a:r>
              <a:rPr lang="en-US">
                <a:solidFill>
                  <a:schemeClr val="dk1"/>
                </a:solidFill>
              </a:rPr>
              <a:t>, who was imprisoned in T-Type Prison, </a:t>
            </a:r>
            <a:r>
              <a:rPr lang="en-US">
                <a:solidFill>
                  <a:srgbClr val="C00000"/>
                </a:solidFill>
              </a:rPr>
              <a:t>and her baby have lost their lives</a:t>
            </a:r>
            <a:r>
              <a:rPr lang="en-US">
                <a:solidFill>
                  <a:schemeClr val="dk1"/>
                </a:solidFill>
              </a:rPr>
              <a:t> because of the negligence of the prison administration. According to the report, although the female prisoner, who was jailed over her alleged  links to the Gülen movement, told the prison administration repeatedly that she did not feel her baby, she was not taken to a hospital. At the last minute, she was reportedly taken by prison administration to the Ereğli State Hospital first and then she was decided to be transferred to Konya province by ambulance since she got worse. However, </a:t>
            </a:r>
            <a:r>
              <a:rPr lang="en-US">
                <a:solidFill>
                  <a:srgbClr val="C00000"/>
                </a:solidFill>
              </a:rPr>
              <a:t>50 km away from the hospital in Konya she lost her life on the way</a:t>
            </a:r>
            <a:r>
              <a:rPr lang="en-US">
                <a:solidFill>
                  <a:schemeClr val="dk1"/>
                </a:solidFill>
              </a:rPr>
              <a:t>. It was claimed that the </a:t>
            </a:r>
            <a:r>
              <a:rPr lang="en-US">
                <a:solidFill>
                  <a:srgbClr val="C00000"/>
                </a:solidFill>
              </a:rPr>
              <a:t>pregnant woman has died because of blood poisoning due to the dead fetus in her womb</a:t>
            </a:r>
            <a:r>
              <a:rPr lang="en-US">
                <a:solidFill>
                  <a:schemeClr val="dk1"/>
                </a:solidFill>
              </a:rPr>
              <a:t> (6). </a:t>
            </a:r>
            <a:endParaRPr>
              <a:solidFill>
                <a:schemeClr val="dk1"/>
              </a:solidFill>
            </a:endParaRPr>
          </a:p>
          <a:p>
            <a:pPr indent="0" lvl="0" marL="0">
              <a:lnSpc>
                <a:spcPct val="100000"/>
              </a:lnSpc>
              <a:spcBef>
                <a:spcPts val="2300"/>
              </a:spcBef>
              <a:spcAft>
                <a:spcPts val="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idx="4294967295" type="body"/>
          </p:nvPr>
        </p:nvSpPr>
        <p:spPr>
          <a:xfrm>
            <a:off x="1295400" y="3970200"/>
            <a:ext cx="9601200" cy="21504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accent1"/>
              </a:buClr>
              <a:buSzPts val="2760"/>
              <a:buFont typeface="Arial"/>
              <a:buNone/>
            </a:pPr>
            <a:r>
              <a:rPr b="0" i="0" lang="en-US" sz="2400" u="none" cap="none" strike="noStrike">
                <a:solidFill>
                  <a:srgbClr val="C00000"/>
                </a:solidFill>
                <a:latin typeface="Garamond"/>
                <a:ea typeface="Garamond"/>
                <a:cs typeface="Garamond"/>
                <a:sym typeface="Garamond"/>
              </a:rPr>
              <a:t>5 children were abandoned in the parking lot of Sincan Prison</a:t>
            </a:r>
            <a:r>
              <a:rPr b="0" i="0" lang="en-US" sz="2400" u="none" cap="none" strike="noStrike">
                <a:solidFill>
                  <a:srgbClr val="262626"/>
                </a:solidFill>
                <a:latin typeface="Garamond"/>
                <a:ea typeface="Garamond"/>
                <a:cs typeface="Garamond"/>
                <a:sym typeface="Garamond"/>
              </a:rPr>
              <a:t> in Ankara after their mother was detained while making a visit to their father in prison. The children were in tears.</a:t>
            </a:r>
            <a:endParaRPr/>
          </a:p>
          <a:p>
            <a:pPr indent="0" lvl="0" marL="0" marR="0" rtl="0" algn="just">
              <a:spcBef>
                <a:spcPts val="1080"/>
              </a:spcBef>
              <a:spcAft>
                <a:spcPts val="0"/>
              </a:spcAft>
              <a:buClr>
                <a:schemeClr val="accent1"/>
              </a:buClr>
              <a:buSzPts val="2760"/>
              <a:buFont typeface="Arial"/>
              <a:buNone/>
            </a:pPr>
            <a:r>
              <a:rPr b="0" i="0" lang="en-US" sz="2600" cap="none" strike="noStrike">
                <a:solidFill>
                  <a:srgbClr val="C00000"/>
                </a:solidFill>
                <a:latin typeface="Garamond"/>
                <a:ea typeface="Garamond"/>
                <a:cs typeface="Garamond"/>
                <a:sym typeface="Garamond"/>
              </a:rPr>
              <a:t>“We are five brothers, left alone. We have a handicapped brother. I commend those people to God’s punishment”</a:t>
            </a:r>
            <a:r>
              <a:rPr lang="en-US"/>
              <a:t>, sa</a:t>
            </a:r>
            <a:r>
              <a:rPr b="0" i="0" lang="en-US" sz="2400" u="none" cap="none" strike="noStrike">
                <a:solidFill>
                  <a:srgbClr val="262626"/>
                </a:solidFill>
                <a:latin typeface="Garamond"/>
                <a:ea typeface="Garamond"/>
                <a:cs typeface="Garamond"/>
                <a:sym typeface="Garamond"/>
              </a:rPr>
              <a:t>id the older brother (</a:t>
            </a:r>
            <a:r>
              <a:rPr lang="en-US"/>
              <a:t>7</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p:txBody>
      </p:sp>
      <p:pic>
        <p:nvPicPr>
          <p:cNvPr id="260" name="Shape 260"/>
          <p:cNvPicPr preferRelativeResize="0"/>
          <p:nvPr/>
        </p:nvPicPr>
        <p:blipFill rotWithShape="1">
          <a:blip r:embed="rId3">
            <a:alphaModFix/>
          </a:blip>
          <a:srcRect b="0" l="0" r="0" t="0"/>
          <a:stretch/>
        </p:blipFill>
        <p:spPr>
          <a:xfrm>
            <a:off x="3738388" y="769550"/>
            <a:ext cx="4715225" cy="3070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62626"/>
              </a:buClr>
              <a:buSzPts val="4400"/>
              <a:buFont typeface="Garamond"/>
              <a:buNone/>
            </a:pPr>
            <a:r>
              <a:t/>
            </a:r>
            <a:endParaRPr b="0" i="0" sz="4400" u="none" cap="none" strike="noStrike">
              <a:solidFill>
                <a:srgbClr val="262626"/>
              </a:solidFill>
              <a:latin typeface="Garamond"/>
              <a:ea typeface="Garamond"/>
              <a:cs typeface="Garamond"/>
              <a:sym typeface="Garamond"/>
            </a:endParaRPr>
          </a:p>
        </p:txBody>
      </p:sp>
      <p:pic>
        <p:nvPicPr>
          <p:cNvPr descr="Image result for babies in jail in turkey" id="266" name="Shape 266"/>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62626"/>
              </a:buClr>
              <a:buSzPts val="4400"/>
              <a:buFont typeface="Garamond"/>
              <a:buNone/>
            </a:pPr>
            <a:r>
              <a:rPr lang="en-US"/>
              <a:t>Turkey’s Extended State of Emergency</a:t>
            </a:r>
            <a:endParaRPr b="0" i="0" sz="4400" u="none" cap="none" strike="noStrike">
              <a:solidFill>
                <a:srgbClr val="262626"/>
              </a:solidFill>
              <a:latin typeface="Garamond"/>
              <a:ea typeface="Garamond"/>
              <a:cs typeface="Garamond"/>
              <a:sym typeface="Garamond"/>
            </a:endParaRPr>
          </a:p>
        </p:txBody>
      </p:sp>
      <p:sp>
        <p:nvSpPr>
          <p:cNvPr id="160" name="Shape 160"/>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0" i="0" lang="en-US" sz="2400" u="none" cap="none" strike="noStrike">
                <a:solidFill>
                  <a:srgbClr val="262626"/>
                </a:solidFill>
                <a:latin typeface="Garamond"/>
                <a:ea typeface="Garamond"/>
                <a:cs typeface="Garamond"/>
                <a:sym typeface="Garamond"/>
              </a:rPr>
              <a:t>Turkey has declared the state of emergency after the coup attempt on July 15, 2016. The state of emergency allowed President Erdogan to not only become an </a:t>
            </a:r>
            <a:r>
              <a:rPr b="0" i="0" lang="en-US" sz="2400" u="none" cap="none" strike="noStrike">
                <a:solidFill>
                  <a:srgbClr val="C00000"/>
                </a:solidFill>
                <a:latin typeface="Garamond"/>
                <a:ea typeface="Garamond"/>
                <a:cs typeface="Garamond"/>
                <a:sym typeface="Garamond"/>
              </a:rPr>
              <a:t>autocratic leader</a:t>
            </a:r>
            <a:r>
              <a:rPr b="0" i="0" lang="en-US" sz="2400" u="none" cap="none" strike="noStrike">
                <a:solidFill>
                  <a:srgbClr val="262626"/>
                </a:solidFill>
                <a:latin typeface="Garamond"/>
                <a:ea typeface="Garamond"/>
                <a:cs typeface="Garamond"/>
                <a:sym typeface="Garamond"/>
              </a:rPr>
              <a:t>, but also </a:t>
            </a:r>
            <a:r>
              <a:rPr b="0" i="0" lang="en-US" sz="2400" u="none" cap="none" strike="noStrike">
                <a:solidFill>
                  <a:srgbClr val="C00000"/>
                </a:solidFill>
                <a:latin typeface="Garamond"/>
                <a:ea typeface="Garamond"/>
                <a:cs typeface="Garamond"/>
                <a:sym typeface="Garamond"/>
              </a:rPr>
              <a:t>start a massive crackdown</a:t>
            </a:r>
            <a:r>
              <a:rPr b="0" i="0" lang="en-US" sz="2400" u="none" cap="none" strike="noStrike">
                <a:solidFill>
                  <a:srgbClr val="262626"/>
                </a:solidFill>
                <a:latin typeface="Garamond"/>
                <a:ea typeface="Garamond"/>
                <a:cs typeface="Garamond"/>
                <a:sym typeface="Garamond"/>
              </a:rPr>
              <a:t>. Around </a:t>
            </a:r>
            <a:r>
              <a:rPr lang="en-US" sz="3000">
                <a:solidFill>
                  <a:srgbClr val="C00000"/>
                </a:solidFill>
              </a:rPr>
              <a:t>65</a:t>
            </a:r>
            <a:r>
              <a:rPr b="0" i="0" lang="en-US" sz="3000" u="none" cap="none" strike="noStrike">
                <a:solidFill>
                  <a:srgbClr val="C00000"/>
                </a:solidFill>
                <a:latin typeface="Garamond"/>
                <a:ea typeface="Garamond"/>
                <a:cs typeface="Garamond"/>
                <a:sym typeface="Garamond"/>
              </a:rPr>
              <a:t>,000 </a:t>
            </a:r>
            <a:r>
              <a:rPr b="0" i="0" lang="en-US" sz="2400" u="none" cap="none" strike="noStrike">
                <a:solidFill>
                  <a:srgbClr val="C00000"/>
                </a:solidFill>
                <a:latin typeface="Garamond"/>
                <a:ea typeface="Garamond"/>
                <a:cs typeface="Garamond"/>
                <a:sym typeface="Garamond"/>
              </a:rPr>
              <a:t>people were </a:t>
            </a:r>
            <a:r>
              <a:rPr lang="en-US">
                <a:solidFill>
                  <a:srgbClr val="C00000"/>
                </a:solidFill>
              </a:rPr>
              <a:t>arrested</a:t>
            </a:r>
            <a:r>
              <a:rPr b="0" i="0" lang="en-US" sz="2400" u="none" cap="none" strike="noStrike">
                <a:solidFill>
                  <a:srgbClr val="C00000"/>
                </a:solidFill>
                <a:latin typeface="Garamond"/>
                <a:ea typeface="Garamond"/>
                <a:cs typeface="Garamond"/>
                <a:sym typeface="Garamond"/>
              </a:rPr>
              <a:t>.</a:t>
            </a:r>
            <a:r>
              <a:rPr b="0" i="0" lang="en-US" sz="2400" u="none" cap="none" strike="noStrike">
                <a:solidFill>
                  <a:srgbClr val="262626"/>
                </a:solidFill>
                <a:latin typeface="Garamond"/>
                <a:ea typeface="Garamond"/>
                <a:cs typeface="Garamond"/>
                <a:sym typeface="Garamond"/>
              </a:rPr>
              <a:t> Unfortunately, women are one of the most vulnerable target of this witch-hunt. There are approximately </a:t>
            </a:r>
            <a:r>
              <a:rPr b="1" i="0" lang="en-US" sz="3000" u="none" cap="none" strike="noStrike">
                <a:solidFill>
                  <a:srgbClr val="C00000"/>
                </a:solidFill>
                <a:latin typeface="Garamond"/>
                <a:ea typeface="Garamond"/>
                <a:cs typeface="Garamond"/>
                <a:sym typeface="Garamond"/>
              </a:rPr>
              <a:t>17,000</a:t>
            </a:r>
            <a:r>
              <a:rPr b="1" i="0" lang="en-US" sz="2400" u="none" cap="none" strike="noStrike">
                <a:solidFill>
                  <a:srgbClr val="C00000"/>
                </a:solidFill>
                <a:latin typeface="Garamond"/>
                <a:ea typeface="Garamond"/>
                <a:cs typeface="Garamond"/>
                <a:sym typeface="Garamond"/>
              </a:rPr>
              <a:t> women in Turkish prisons along with </a:t>
            </a:r>
            <a:r>
              <a:rPr b="1" i="0" lang="en-US" sz="3000" u="none" cap="none" strike="noStrike">
                <a:solidFill>
                  <a:srgbClr val="C00000"/>
                </a:solidFill>
                <a:latin typeface="Garamond"/>
                <a:ea typeface="Garamond"/>
                <a:cs typeface="Garamond"/>
                <a:sym typeface="Garamond"/>
              </a:rPr>
              <a:t>668</a:t>
            </a:r>
            <a:r>
              <a:rPr b="1" i="0" lang="en-US" sz="2400" u="none" cap="none" strike="noStrike">
                <a:solidFill>
                  <a:srgbClr val="C00000"/>
                </a:solidFill>
                <a:latin typeface="Garamond"/>
                <a:ea typeface="Garamond"/>
                <a:cs typeface="Garamond"/>
                <a:sym typeface="Garamond"/>
              </a:rPr>
              <a:t> children </a:t>
            </a:r>
            <a:r>
              <a:rPr lang="en-US"/>
              <a:t>(1).</a:t>
            </a:r>
            <a:endParaRPr/>
          </a:p>
          <a:p>
            <a:pPr indent="-110490" lvl="0" marL="285750" marR="0" rtl="0" algn="l">
              <a:spcBef>
                <a:spcPts val="1080"/>
              </a:spcBef>
              <a:spcAft>
                <a:spcPts val="0"/>
              </a:spcAft>
              <a:buClr>
                <a:schemeClr val="accent1"/>
              </a:buClr>
              <a:buSzPts val="2760"/>
              <a:buFont typeface="Arial"/>
              <a:buNone/>
            </a:pPr>
            <a:r>
              <a:t/>
            </a:r>
            <a:endParaRPr b="0" i="0" sz="2400" u="none" cap="none" strike="noStrike">
              <a:solidFill>
                <a:srgbClr val="262626"/>
              </a:solidFill>
              <a:latin typeface="Garamond"/>
              <a:ea typeface="Garamond"/>
              <a:cs typeface="Garamond"/>
              <a:sym typeface="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nvSpPr>
        <p:spPr>
          <a:xfrm>
            <a:off x="1066500" y="3796350"/>
            <a:ext cx="10211400" cy="22392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511D19"/>
              </a:buClr>
              <a:buSzPts val="3200"/>
              <a:buFont typeface="Garamond"/>
              <a:buNone/>
            </a:pPr>
            <a:r>
              <a:rPr lang="en-US" sz="2400" cap="none">
                <a:latin typeface="Garamond"/>
                <a:ea typeface="Garamond"/>
                <a:cs typeface="Garamond"/>
                <a:sym typeface="Garamond"/>
              </a:rPr>
              <a:t>Nazli Ilica</a:t>
            </a:r>
            <a:r>
              <a:rPr lang="en-US" sz="2400">
                <a:latin typeface="Garamond"/>
                <a:ea typeface="Garamond"/>
                <a:cs typeface="Garamond"/>
                <a:sym typeface="Garamond"/>
              </a:rPr>
              <a:t>k, a </a:t>
            </a:r>
            <a:r>
              <a:rPr lang="en-US" sz="2400" cap="none">
                <a:latin typeface="Garamond"/>
                <a:ea typeface="Garamond"/>
                <a:cs typeface="Garamond"/>
                <a:sym typeface="Garamond"/>
              </a:rPr>
              <a:t>Turkish journalist, </a:t>
            </a:r>
            <a:r>
              <a:rPr lang="en-US" sz="2400" cap="none">
                <a:solidFill>
                  <a:srgbClr val="C00000"/>
                </a:solidFill>
                <a:latin typeface="Garamond"/>
                <a:ea typeface="Garamond"/>
                <a:cs typeface="Garamond"/>
                <a:sym typeface="Garamond"/>
              </a:rPr>
              <a:t>is in jail since July 29, 2016.</a:t>
            </a:r>
            <a:r>
              <a:rPr lang="en-US" sz="2400" cap="none">
                <a:latin typeface="Garamond"/>
                <a:ea typeface="Garamond"/>
                <a:cs typeface="Garamond"/>
                <a:sym typeface="Garamond"/>
              </a:rPr>
              <a:t> She is charged with “being a member of a terrorist organization” and is </a:t>
            </a:r>
            <a:r>
              <a:rPr lang="en-US" sz="2400" cap="none">
                <a:solidFill>
                  <a:srgbClr val="C00000"/>
                </a:solidFill>
                <a:latin typeface="Garamond"/>
                <a:ea typeface="Garamond"/>
                <a:cs typeface="Garamond"/>
                <a:sym typeface="Garamond"/>
              </a:rPr>
              <a:t>given life sentence by the Turkish court</a:t>
            </a:r>
            <a:r>
              <a:rPr lang="en-US" sz="2400" cap="none">
                <a:latin typeface="Garamond"/>
                <a:ea typeface="Garamond"/>
                <a:cs typeface="Garamond"/>
                <a:sym typeface="Garamond"/>
              </a:rPr>
              <a:t>. Ilicak will also be </a:t>
            </a:r>
            <a:r>
              <a:rPr lang="en-US" sz="2400" cap="none">
                <a:solidFill>
                  <a:srgbClr val="C00000"/>
                </a:solidFill>
                <a:latin typeface="Garamond"/>
                <a:ea typeface="Garamond"/>
                <a:cs typeface="Garamond"/>
                <a:sym typeface="Garamond"/>
              </a:rPr>
              <a:t>denaturalized from Turkish Republic of Northern Cyprus citizenship </a:t>
            </a:r>
            <a:r>
              <a:rPr lang="en-US" sz="2400" cap="none">
                <a:latin typeface="Garamond"/>
                <a:ea typeface="Garamond"/>
                <a:cs typeface="Garamond"/>
                <a:sym typeface="Garamond"/>
              </a:rPr>
              <a:t>(</a:t>
            </a:r>
            <a:r>
              <a:rPr lang="en-US" sz="2400">
                <a:latin typeface="Garamond"/>
                <a:ea typeface="Garamond"/>
                <a:cs typeface="Garamond"/>
                <a:sym typeface="Garamond"/>
              </a:rPr>
              <a:t>8</a:t>
            </a:r>
            <a:r>
              <a:rPr lang="en-US" sz="2400" cap="none">
                <a:latin typeface="Garamond"/>
                <a:ea typeface="Garamond"/>
                <a:cs typeface="Garamond"/>
                <a:sym typeface="Garamond"/>
              </a:rPr>
              <a:t>).</a:t>
            </a:r>
            <a:endParaRPr sz="2400" cap="none">
              <a:latin typeface="Garamond"/>
              <a:ea typeface="Garamond"/>
              <a:cs typeface="Garamond"/>
              <a:sym typeface="Garamond"/>
            </a:endParaRPr>
          </a:p>
        </p:txBody>
      </p:sp>
      <p:pic>
        <p:nvPicPr>
          <p:cNvPr id="272" name="Shape 272"/>
          <p:cNvPicPr preferRelativeResize="0"/>
          <p:nvPr>
            <p:ph idx="4294967295" type="body"/>
          </p:nvPr>
        </p:nvPicPr>
        <p:blipFill rotWithShape="1">
          <a:blip r:embed="rId3">
            <a:alphaModFix/>
          </a:blip>
          <a:srcRect b="0" l="0" r="0" t="0"/>
          <a:stretch/>
        </p:blipFill>
        <p:spPr>
          <a:xfrm>
            <a:off x="4548450" y="787350"/>
            <a:ext cx="3095100" cy="3110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idx="4294967295" type="title"/>
          </p:nvPr>
        </p:nvSpPr>
        <p:spPr>
          <a:xfrm>
            <a:off x="4473100" y="1544425"/>
            <a:ext cx="6423600" cy="1012500"/>
          </a:xfrm>
          <a:prstGeom prst="rect">
            <a:avLst/>
          </a:prstGeom>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b="1" lang="en-US" sz="2400">
                <a:solidFill>
                  <a:schemeClr val="dk1"/>
                </a:solidFill>
              </a:rPr>
              <a:t>Amnesty</a:t>
            </a:r>
            <a:r>
              <a:rPr lang="en-US" sz="2400">
                <a:solidFill>
                  <a:schemeClr val="dk1"/>
                </a:solidFill>
              </a:rPr>
              <a:t> director Idil Eser facing 15 years in jail </a:t>
            </a:r>
            <a:endParaRPr sz="2400">
              <a:solidFill>
                <a:schemeClr val="dk1"/>
              </a:solidFill>
            </a:endParaRPr>
          </a:p>
          <a:p>
            <a:pPr indent="0" lvl="0" marL="0" rtl="0" algn="r">
              <a:lnSpc>
                <a:spcPct val="100000"/>
              </a:lnSpc>
              <a:spcBef>
                <a:spcPts val="700"/>
              </a:spcBef>
              <a:spcAft>
                <a:spcPts val="0"/>
              </a:spcAft>
              <a:buClr>
                <a:schemeClr val="dk1"/>
              </a:buClr>
              <a:buSzPts val="1100"/>
              <a:buFont typeface="Arial"/>
              <a:buNone/>
            </a:pPr>
            <a:r>
              <a:rPr lang="en-US" sz="2400">
                <a:solidFill>
                  <a:schemeClr val="dk1"/>
                </a:solidFill>
              </a:rPr>
              <a:t>on terrorism charges in Turkey</a:t>
            </a:r>
            <a:endParaRPr sz="2400">
              <a:solidFill>
                <a:schemeClr val="dk1"/>
              </a:solidFill>
            </a:endParaRPr>
          </a:p>
          <a:p>
            <a:pPr indent="0" lvl="0" marL="0" algn="r">
              <a:lnSpc>
                <a:spcPct val="100000"/>
              </a:lnSpc>
              <a:spcBef>
                <a:spcPts val="700"/>
              </a:spcBef>
              <a:spcAft>
                <a:spcPts val="0"/>
              </a:spcAft>
              <a:buNone/>
            </a:pPr>
            <a:r>
              <a:t/>
            </a:r>
            <a:endParaRPr sz="2400"/>
          </a:p>
        </p:txBody>
      </p:sp>
      <p:sp>
        <p:nvSpPr>
          <p:cNvPr id="278" name="Shape 278"/>
          <p:cNvSpPr txBox="1"/>
          <p:nvPr>
            <p:ph idx="4294967295" type="body"/>
          </p:nvPr>
        </p:nvSpPr>
        <p:spPr>
          <a:xfrm>
            <a:off x="947400" y="2853625"/>
            <a:ext cx="10297200" cy="3401700"/>
          </a:xfrm>
          <a:prstGeom prst="rect">
            <a:avLst/>
          </a:prstGeom>
        </p:spPr>
        <p:txBody>
          <a:bodyPr anchorCtr="0" anchor="t" bIns="91425" lIns="91425" spcFirstLastPara="1" rIns="91425" wrap="square" tIns="91425">
            <a:noAutofit/>
          </a:bodyPr>
          <a:lstStyle/>
          <a:p>
            <a:pPr indent="0" lvl="0" marL="0" rtl="0" algn="just">
              <a:lnSpc>
                <a:spcPct val="100000"/>
              </a:lnSpc>
              <a:spcBef>
                <a:spcPts val="480"/>
              </a:spcBef>
              <a:spcAft>
                <a:spcPts val="0"/>
              </a:spcAft>
              <a:buNone/>
            </a:pPr>
            <a:r>
              <a:rPr lang="en-US">
                <a:solidFill>
                  <a:schemeClr val="dk1"/>
                </a:solidFill>
              </a:rPr>
              <a:t>The activists have been charged with membership of, and with aiding, an "armed terrorist organisation", reported the Dogan news agency. Eight people including Amnesty International's director in Turkey, Idil Eser, were arrested in July when Turkish police raided a "digital security and information management workshop".</a:t>
            </a:r>
            <a:endParaRPr>
              <a:solidFill>
                <a:schemeClr val="dk1"/>
              </a:solidFill>
            </a:endParaRPr>
          </a:p>
          <a:p>
            <a:pPr indent="0" lvl="0" marL="0" rtl="0" algn="just">
              <a:lnSpc>
                <a:spcPct val="100000"/>
              </a:lnSpc>
              <a:spcBef>
                <a:spcPts val="600"/>
              </a:spcBef>
              <a:spcAft>
                <a:spcPts val="0"/>
              </a:spcAft>
              <a:buClr>
                <a:schemeClr val="dk1"/>
              </a:buClr>
              <a:buSzPts val="1100"/>
              <a:buFont typeface="Arial"/>
              <a:buNone/>
            </a:pPr>
            <a:r>
              <a:rPr lang="en-US">
                <a:solidFill>
                  <a:schemeClr val="dk1"/>
                </a:solidFill>
              </a:rPr>
              <a:t>Ms Eser was held "</a:t>
            </a:r>
            <a:r>
              <a:rPr lang="en-US">
                <a:solidFill>
                  <a:srgbClr val="C00000"/>
                </a:solidFill>
              </a:rPr>
              <a:t>in the highest security area of the highest security prison in Turkey</a:t>
            </a:r>
            <a:r>
              <a:rPr lang="en-US">
                <a:solidFill>
                  <a:schemeClr val="dk1"/>
                </a:solidFill>
              </a:rPr>
              <a:t>", according to an Amnesty statement which said the terror charge was "a ridiculous and baseless accusation" (9). She was released by court after 4 months.</a:t>
            </a:r>
            <a:endParaRPr>
              <a:solidFill>
                <a:schemeClr val="dk1"/>
              </a:solidFill>
            </a:endParaRPr>
          </a:p>
          <a:p>
            <a:pPr indent="0" lvl="0" marL="0" algn="just">
              <a:lnSpc>
                <a:spcPct val="100000"/>
              </a:lnSpc>
              <a:spcBef>
                <a:spcPts val="1300"/>
              </a:spcBef>
              <a:spcAft>
                <a:spcPts val="600"/>
              </a:spcAft>
              <a:buNone/>
            </a:pPr>
            <a:r>
              <a:t/>
            </a:r>
            <a:endParaRPr>
              <a:solidFill>
                <a:schemeClr val="dk1"/>
              </a:solidFill>
            </a:endParaRPr>
          </a:p>
        </p:txBody>
      </p:sp>
      <p:pic>
        <p:nvPicPr>
          <p:cNvPr id="279" name="Shape 279"/>
          <p:cNvPicPr preferRelativeResize="0"/>
          <p:nvPr/>
        </p:nvPicPr>
        <p:blipFill>
          <a:blip r:embed="rId3">
            <a:alphaModFix/>
          </a:blip>
          <a:stretch>
            <a:fillRect/>
          </a:stretch>
        </p:blipFill>
        <p:spPr>
          <a:xfrm>
            <a:off x="1188875" y="956725"/>
            <a:ext cx="2857500" cy="1600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idx="4294967295" type="body"/>
          </p:nvPr>
        </p:nvSpPr>
        <p:spPr>
          <a:xfrm>
            <a:off x="5756150" y="1848600"/>
            <a:ext cx="5187000" cy="36702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a:p>
          <a:p>
            <a:pPr indent="0" lvl="0" marL="0" marR="0" rtl="0" algn="just">
              <a:spcBef>
                <a:spcPts val="0"/>
              </a:spcBef>
              <a:spcAft>
                <a:spcPts val="0"/>
              </a:spcAft>
              <a:buNone/>
            </a:pPr>
            <a:r>
              <a:rPr lang="en-US"/>
              <a:t>Nuriye </a:t>
            </a:r>
            <a:r>
              <a:rPr i="0" lang="en-US" u="none" cap="none" strike="noStrike">
                <a:solidFill>
                  <a:srgbClr val="262626"/>
                </a:solidFill>
              </a:rPr>
              <a:t>Gulmen</a:t>
            </a:r>
            <a:r>
              <a:rPr b="0" i="0" lang="en-US" sz="2400" u="none" cap="none" strike="noStrike">
                <a:solidFill>
                  <a:srgbClr val="262626"/>
                </a:solidFill>
                <a:latin typeface="Garamond"/>
                <a:ea typeface="Garamond"/>
                <a:cs typeface="Garamond"/>
                <a:sym typeface="Garamond"/>
              </a:rPr>
              <a:t> has been on hunger strike for months, after losing her job. </a:t>
            </a:r>
            <a:r>
              <a:rPr b="0" i="0" lang="en-US" sz="2400" cap="none" strike="noStrike">
                <a:solidFill>
                  <a:srgbClr val="262626"/>
                </a:solidFill>
                <a:latin typeface="Garamond"/>
                <a:ea typeface="Garamond"/>
                <a:cs typeface="Garamond"/>
                <a:sym typeface="Garamond"/>
              </a:rPr>
              <a:t>She was accused of belonging to a far-left group and was </a:t>
            </a:r>
            <a:r>
              <a:rPr b="0" i="0" lang="en-US" sz="2400" cap="none" strike="noStrike">
                <a:solidFill>
                  <a:srgbClr val="C00000"/>
                </a:solidFill>
                <a:latin typeface="Garamond"/>
                <a:ea typeface="Garamond"/>
                <a:cs typeface="Garamond"/>
                <a:sym typeface="Garamond"/>
              </a:rPr>
              <a:t>sentenced with</a:t>
            </a:r>
            <a:r>
              <a:rPr b="0" i="0" lang="en-US" sz="2400" cap="none" strike="noStrike">
                <a:solidFill>
                  <a:srgbClr val="262626"/>
                </a:solidFill>
                <a:latin typeface="Garamond"/>
                <a:ea typeface="Garamond"/>
                <a:cs typeface="Garamond"/>
                <a:sym typeface="Garamond"/>
              </a:rPr>
              <a:t> </a:t>
            </a:r>
            <a:r>
              <a:rPr b="0" i="0" lang="en-US" sz="2400" cap="none" strike="noStrike">
                <a:solidFill>
                  <a:srgbClr val="C00000"/>
                </a:solidFill>
                <a:latin typeface="Garamond"/>
                <a:ea typeface="Garamond"/>
                <a:cs typeface="Garamond"/>
                <a:sym typeface="Garamond"/>
              </a:rPr>
              <a:t>6 years and 3 months of imprisonment</a:t>
            </a:r>
            <a:r>
              <a:rPr b="0" i="0" lang="en-US" sz="2400" cap="none" strike="noStrike">
                <a:solidFill>
                  <a:srgbClr val="262626"/>
                </a:solidFill>
                <a:latin typeface="Garamond"/>
                <a:ea typeface="Garamond"/>
                <a:cs typeface="Garamond"/>
                <a:sym typeface="Garamond"/>
              </a:rPr>
              <a:t>. </a:t>
            </a:r>
            <a:r>
              <a:rPr b="0" i="0" lang="en-US" sz="2400" u="none" cap="none" strike="noStrike">
                <a:solidFill>
                  <a:srgbClr val="262626"/>
                </a:solidFill>
                <a:latin typeface="Garamond"/>
                <a:ea typeface="Garamond"/>
                <a:cs typeface="Garamond"/>
                <a:sym typeface="Garamond"/>
              </a:rPr>
              <a:t>Her health was severely affected due to weight loss and starvation during the strike (</a:t>
            </a:r>
            <a:r>
              <a:rPr lang="en-US"/>
              <a:t>10</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p:txBody>
      </p:sp>
      <p:pic>
        <p:nvPicPr>
          <p:cNvPr id="285" name="Shape 285"/>
          <p:cNvPicPr preferRelativeResize="0"/>
          <p:nvPr/>
        </p:nvPicPr>
        <p:blipFill rotWithShape="1">
          <a:blip r:embed="rId3">
            <a:alphaModFix/>
          </a:blip>
          <a:srcRect b="0" l="0" r="0" t="0"/>
          <a:stretch/>
        </p:blipFill>
        <p:spPr>
          <a:xfrm>
            <a:off x="946900" y="1521911"/>
            <a:ext cx="4694025" cy="3814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1293811" y="1388534"/>
            <a:ext cx="3718500" cy="137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62626"/>
              </a:buClr>
              <a:buSzPts val="4400"/>
              <a:buFont typeface="Garamond"/>
              <a:buNone/>
            </a:pPr>
            <a:r>
              <a:rPr i="0" lang="en-US" sz="4400" u="none" cap="none" strike="noStrike">
                <a:solidFill>
                  <a:srgbClr val="262626"/>
                </a:solidFill>
              </a:rPr>
              <a:t>Torture</a:t>
            </a:r>
            <a:endParaRPr i="0" sz="4400" u="none" cap="none" strike="noStrike">
              <a:solidFill>
                <a:srgbClr val="262626"/>
              </a:solidFill>
            </a:endParaRPr>
          </a:p>
        </p:txBody>
      </p:sp>
      <p:sp>
        <p:nvSpPr>
          <p:cNvPr id="291" name="Shape 291"/>
          <p:cNvSpPr txBox="1"/>
          <p:nvPr>
            <p:ph idx="1" type="body"/>
          </p:nvPr>
        </p:nvSpPr>
        <p:spPr>
          <a:xfrm>
            <a:off x="5534325" y="982125"/>
            <a:ext cx="5431500" cy="4893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t/>
            </a:r>
            <a:endParaRPr/>
          </a:p>
          <a:p>
            <a:pPr indent="0" lvl="0" marL="0" rtl="0" algn="just">
              <a:spcBef>
                <a:spcPts val="0"/>
              </a:spcBef>
              <a:spcAft>
                <a:spcPts val="0"/>
              </a:spcAft>
              <a:buNone/>
            </a:pPr>
            <a:r>
              <a:rPr lang="en-US">
                <a:solidFill>
                  <a:srgbClr val="C00000"/>
                </a:solidFill>
              </a:rPr>
              <a:t>Tugba Y, mother of three, has lost sanity due to weeks of torture</a:t>
            </a:r>
            <a:r>
              <a:rPr lang="en-US"/>
              <a:t>. She, along with her husband, had been interrogated for 24 days and then put in prison. </a:t>
            </a:r>
            <a:r>
              <a:rPr lang="en-US">
                <a:solidFill>
                  <a:srgbClr val="C00000"/>
                </a:solidFill>
              </a:rPr>
              <a:t>The ill-treatment, violence and the torture massively impacted her mental health and led to insanity</a:t>
            </a:r>
            <a:r>
              <a:rPr lang="en-US"/>
              <a:t>. The victim was hospitalized in Bakirkoy Psychiatric Hospital however, was re-arrested despite the doctor’s reports on heavy torture. One of the victim’s child is a leukemia patient and needs special care (11).  </a:t>
            </a:r>
            <a:endParaRPr/>
          </a:p>
          <a:p>
            <a:pPr indent="0" lvl="0" marL="0" marR="0" rtl="0" algn="just">
              <a:spcBef>
                <a:spcPts val="0"/>
              </a:spcBef>
              <a:spcAft>
                <a:spcPts val="0"/>
              </a:spcAft>
              <a:buNone/>
            </a:pPr>
            <a:r>
              <a:t/>
            </a:r>
            <a:endParaRPr/>
          </a:p>
        </p:txBody>
      </p:sp>
      <p:pic>
        <p:nvPicPr>
          <p:cNvPr id="292" name="Shape 292"/>
          <p:cNvPicPr preferRelativeResize="0"/>
          <p:nvPr/>
        </p:nvPicPr>
        <p:blipFill rotWithShape="1">
          <a:blip r:embed="rId3">
            <a:alphaModFix/>
          </a:blip>
          <a:srcRect b="0" l="0" r="0" t="0"/>
          <a:stretch/>
        </p:blipFill>
        <p:spPr>
          <a:xfrm>
            <a:off x="1156624" y="3331121"/>
            <a:ext cx="3992851" cy="22816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idx="4294967295" type="title"/>
          </p:nvPr>
        </p:nvSpPr>
        <p:spPr>
          <a:xfrm>
            <a:off x="1054050" y="794650"/>
            <a:ext cx="10083900" cy="540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262626"/>
              </a:buClr>
              <a:buSzPts val="2400"/>
              <a:buFont typeface="Garamond"/>
              <a:buNone/>
            </a:pPr>
            <a:r>
              <a:rPr i="0" lang="en-US" sz="2400" u="none" cap="none" strike="noStrike">
                <a:solidFill>
                  <a:srgbClr val="262626"/>
                </a:solidFill>
              </a:rPr>
              <a:t>Zehra Yilmaz who had been in jail, away from her sons, for more than a year due to alleged links to Gulen movement shared a tragic story of her cellmate, Asli, getting tortured. </a:t>
            </a:r>
            <a:endParaRPr i="0" sz="2400" u="none" cap="none" strike="noStrike">
              <a:solidFill>
                <a:srgbClr val="262626"/>
              </a:solidFill>
            </a:endParaRPr>
          </a:p>
          <a:p>
            <a:pPr indent="0" lvl="0" marL="0" marR="0" rtl="0" algn="just">
              <a:spcBef>
                <a:spcPts val="0"/>
              </a:spcBef>
              <a:spcAft>
                <a:spcPts val="0"/>
              </a:spcAft>
              <a:buClr>
                <a:srgbClr val="262626"/>
              </a:buClr>
              <a:buSzPts val="2400"/>
              <a:buFont typeface="Garamond"/>
              <a:buNone/>
            </a:pPr>
            <a:r>
              <a:rPr lang="en-US" sz="2400"/>
              <a:t>“As soon as Asli was brought into the room, female police officers </a:t>
            </a:r>
            <a:r>
              <a:rPr lang="en-US" sz="2400">
                <a:solidFill>
                  <a:srgbClr val="C00000"/>
                </a:solidFill>
              </a:rPr>
              <a:t>took off all her clothes and beat her until she was unconscious</a:t>
            </a:r>
            <a:r>
              <a:rPr lang="en-US" sz="2400"/>
              <a:t>. </a:t>
            </a:r>
            <a:r>
              <a:rPr lang="en-US" sz="2400">
                <a:solidFill>
                  <a:srgbClr val="C00000"/>
                </a:solidFill>
              </a:rPr>
              <a:t>She was hearing her husband’s screams from the next room, as she was also screaming from pain</a:t>
            </a:r>
            <a:r>
              <a:rPr lang="en-US" sz="2400"/>
              <a:t>. The officers were insulting them loudly at the same time. The torture didn’t stop there. </a:t>
            </a:r>
            <a:r>
              <a:rPr i="1" lang="en-US" sz="2400">
                <a:solidFill>
                  <a:srgbClr val="C00000"/>
                </a:solidFill>
              </a:rPr>
              <a:t>The male police officers were pounding on the door, demanding to rape her.</a:t>
            </a:r>
            <a:r>
              <a:rPr lang="en-US" sz="2400"/>
              <a:t> And female officers inside the room told her that they would let these men rape her if she didn’t confess. Her husband in the next room was begging to make it stop since he heard everything from the adjacent room. As part of a routine procedure, Asli was taken to a hospital for a health screening. </a:t>
            </a:r>
            <a:r>
              <a:rPr i="1" lang="en-US" sz="2400">
                <a:solidFill>
                  <a:srgbClr val="C00000"/>
                </a:solidFill>
              </a:rPr>
              <a:t>She requested an injury report after the questioning, but the doctor instead prepared a report that she is perfectly healthy. There was no way for her to prove that she was tortured</a:t>
            </a:r>
            <a:r>
              <a:rPr i="1" lang="en-US" sz="2400"/>
              <a:t>” (12).</a:t>
            </a:r>
            <a:endParaRPr i="0" sz="2400" cap="none" strike="noStrike">
              <a:solidFill>
                <a:srgbClr val="26262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ph idx="4294967295" type="body"/>
          </p:nvPr>
        </p:nvSpPr>
        <p:spPr>
          <a:xfrm>
            <a:off x="1200975" y="4279725"/>
            <a:ext cx="9504600" cy="20358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27 year old </a:t>
            </a:r>
            <a:r>
              <a:rPr i="0" lang="en-US" sz="2400" u="none" cap="none" strike="noStrike">
                <a:solidFill>
                  <a:srgbClr val="C00000"/>
                </a:solidFill>
              </a:rPr>
              <a:t>journalist Aysenur Parildak</a:t>
            </a:r>
            <a:r>
              <a:rPr b="0" i="0" lang="en-US" sz="2400" u="none" cap="none" strike="noStrike">
                <a:solidFill>
                  <a:srgbClr val="262626"/>
                </a:solidFill>
                <a:latin typeface="Garamond"/>
                <a:ea typeface="Garamond"/>
                <a:cs typeface="Garamond"/>
                <a:sym typeface="Garamond"/>
              </a:rPr>
              <a:t> was sentenced to 7.5 years in prison. She was charged for having worked at Zaman, Gulen newspaper, and has been under arrest since August 11, 2016. She wrote a letter to Cumhuriyet about solitary confinement and sexual harassment in October 2016. This action led to a ban on letters being sent from Silivri prison (1</a:t>
            </a:r>
            <a:r>
              <a:rPr lang="en-US"/>
              <a:t>3</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p:txBody>
      </p:sp>
      <p:pic>
        <p:nvPicPr>
          <p:cNvPr id="303" name="Shape 303"/>
          <p:cNvPicPr preferRelativeResize="0"/>
          <p:nvPr/>
        </p:nvPicPr>
        <p:blipFill rotWithShape="1">
          <a:blip r:embed="rId3">
            <a:alphaModFix/>
          </a:blip>
          <a:srcRect b="0" l="0" r="0" t="0"/>
          <a:stretch/>
        </p:blipFill>
        <p:spPr>
          <a:xfrm>
            <a:off x="1200975" y="687263"/>
            <a:ext cx="4664330" cy="3466950"/>
          </a:xfrm>
          <a:prstGeom prst="rect">
            <a:avLst/>
          </a:prstGeom>
          <a:noFill/>
          <a:ln>
            <a:noFill/>
          </a:ln>
        </p:spPr>
      </p:pic>
      <p:pic>
        <p:nvPicPr>
          <p:cNvPr id="304" name="Shape 304"/>
          <p:cNvPicPr preferRelativeResize="0"/>
          <p:nvPr/>
        </p:nvPicPr>
        <p:blipFill rotWithShape="1">
          <a:blip r:embed="rId4">
            <a:alphaModFix/>
          </a:blip>
          <a:srcRect b="-2500" l="50570" r="0" t="1001"/>
          <a:stretch/>
        </p:blipFill>
        <p:spPr>
          <a:xfrm>
            <a:off x="5970064" y="631475"/>
            <a:ext cx="4735610" cy="3578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Shape 309"/>
          <p:cNvPicPr preferRelativeResize="0"/>
          <p:nvPr/>
        </p:nvPicPr>
        <p:blipFill rotWithShape="1">
          <a:blip r:embed="rId3">
            <a:alphaModFix/>
          </a:blip>
          <a:srcRect b="6383" l="5157" r="5156" t="3645"/>
          <a:stretch/>
        </p:blipFill>
        <p:spPr>
          <a:xfrm rot="5400000">
            <a:off x="2666997" y="-2667001"/>
            <a:ext cx="6858001" cy="12192003"/>
          </a:xfrm>
          <a:prstGeom prst="rect">
            <a:avLst/>
          </a:prstGeom>
          <a:noFill/>
          <a:ln>
            <a:noFill/>
          </a:ln>
        </p:spPr>
      </p:pic>
      <p:sp>
        <p:nvSpPr>
          <p:cNvPr id="310" name="Shape 310"/>
          <p:cNvSpPr txBox="1"/>
          <p:nvPr>
            <p:ph idx="1" type="body"/>
          </p:nvPr>
        </p:nvSpPr>
        <p:spPr>
          <a:xfrm>
            <a:off x="1175325" y="1752600"/>
            <a:ext cx="9436800" cy="35649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accent1"/>
              </a:buClr>
              <a:buSzPts val="2760"/>
              <a:buFont typeface="Arial"/>
              <a:buNone/>
            </a:pPr>
            <a:r>
              <a:rPr b="1" i="0" lang="en-US" sz="2600" u="none" cap="none" strike="noStrike">
                <a:solidFill>
                  <a:srgbClr val="0C0C0C"/>
                </a:solidFill>
              </a:rPr>
              <a:t>Aysenur </a:t>
            </a:r>
            <a:r>
              <a:rPr b="1" lang="en-US" sz="2600">
                <a:solidFill>
                  <a:srgbClr val="0C0C0C"/>
                </a:solidFill>
              </a:rPr>
              <a:t>Parildak’s</a:t>
            </a:r>
            <a:r>
              <a:rPr b="1" i="0" lang="en-US" sz="2600" u="none" cap="none" strike="noStrike">
                <a:solidFill>
                  <a:srgbClr val="0C0C0C"/>
                </a:solidFill>
              </a:rPr>
              <a:t> letter:</a:t>
            </a:r>
            <a:endParaRPr b="1" sz="2600"/>
          </a:p>
          <a:p>
            <a:pPr indent="0" lvl="0" marL="0" marR="0" rtl="0" algn="just">
              <a:spcBef>
                <a:spcPts val="1080"/>
              </a:spcBef>
              <a:spcAft>
                <a:spcPts val="0"/>
              </a:spcAft>
              <a:buClr>
                <a:schemeClr val="accent1"/>
              </a:buClr>
              <a:buSzPts val="2760"/>
              <a:buFont typeface="Arial"/>
              <a:buNone/>
            </a:pPr>
            <a:r>
              <a:rPr b="1" i="1" lang="en-US" sz="2600" u="none" cap="none" strike="noStrike">
                <a:solidFill>
                  <a:srgbClr val="262626"/>
                </a:solidFill>
              </a:rPr>
              <a:t>“I was subjected to violence and sexual abuse. I was interrogated day and night for eight days. They [police officers] were questioning me while they were under the influence of alcohol and were not avoiding saying this. Then the court process began, and here I am. I stayed here in a ward for one month. Then 20 people were taken out of wards and placed in cells, which is solitary confinement. … I am afraid of being forgotten here.”</a:t>
            </a:r>
            <a:br>
              <a:rPr b="1" i="1" lang="en-US" sz="2600" u="none" cap="none" strike="noStrike">
                <a:solidFill>
                  <a:srgbClr val="262626"/>
                </a:solidFill>
              </a:rPr>
            </a:br>
            <a:endParaRPr b="1" i="1" sz="2600" u="none" cap="none" strike="noStrike">
              <a:solidFill>
                <a:srgbClr val="26262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Shape 31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C0C0C"/>
              </a:buClr>
              <a:buSzPts val="4400"/>
              <a:buFont typeface="Garamond"/>
              <a:buNone/>
            </a:pPr>
            <a:r>
              <a:rPr lang="en-US">
                <a:solidFill>
                  <a:srgbClr val="0C0C0C"/>
                </a:solidFill>
              </a:rPr>
              <a:t>Illnesses</a:t>
            </a:r>
            <a:r>
              <a:rPr i="0" lang="en-US" sz="4400" u="none" cap="none" strike="noStrike">
                <a:solidFill>
                  <a:srgbClr val="0C0C0C"/>
                </a:solidFill>
              </a:rPr>
              <a:t> and Prison Conditions</a:t>
            </a:r>
            <a:endParaRPr i="0" sz="4400" u="none" cap="none" strike="noStrike">
              <a:solidFill>
                <a:srgbClr val="0C0C0C"/>
              </a:solidFill>
            </a:endParaRPr>
          </a:p>
        </p:txBody>
      </p:sp>
      <p:sp>
        <p:nvSpPr>
          <p:cNvPr id="316" name="Shape 316"/>
          <p:cNvSpPr txBox="1"/>
          <p:nvPr>
            <p:ph idx="1" type="body"/>
          </p:nvPr>
        </p:nvSpPr>
        <p:spPr>
          <a:xfrm>
            <a:off x="1295400" y="2727800"/>
            <a:ext cx="4954800" cy="37044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0" i="0" lang="en-US" sz="2400" u="none" cap="none" strike="noStrike">
                <a:solidFill>
                  <a:srgbClr val="262626"/>
                </a:solidFill>
                <a:latin typeface="Garamond"/>
                <a:ea typeface="Garamond"/>
                <a:cs typeface="Garamond"/>
                <a:sym typeface="Garamond"/>
              </a:rPr>
              <a:t>Fatma Bektas had been in prison for 15 months despite her serious illnesses: </a:t>
            </a:r>
            <a:r>
              <a:rPr lang="en-US">
                <a:solidFill>
                  <a:srgbClr val="C00000"/>
                </a:solidFill>
              </a:rPr>
              <a:t>alzheimer's</a:t>
            </a:r>
            <a:r>
              <a:rPr b="0" i="0" lang="en-US" sz="2400" cap="none" strike="noStrike">
                <a:solidFill>
                  <a:srgbClr val="C00000"/>
                </a:solidFill>
                <a:latin typeface="Garamond"/>
                <a:ea typeface="Garamond"/>
                <a:cs typeface="Garamond"/>
                <a:sym typeface="Garamond"/>
              </a:rPr>
              <a:t>, cardiac and herniated disc</a:t>
            </a:r>
            <a:r>
              <a:rPr b="0" i="0" lang="en-US" sz="2400" cap="none" strike="noStrike">
                <a:solidFill>
                  <a:srgbClr val="262626"/>
                </a:solidFill>
                <a:latin typeface="Garamond"/>
                <a:ea typeface="Garamond"/>
                <a:cs typeface="Garamond"/>
                <a:sym typeface="Garamond"/>
              </a:rPr>
              <a:t>. </a:t>
            </a:r>
            <a:r>
              <a:rPr b="0" i="0" lang="en-US" sz="2400" cap="none" strike="noStrike">
                <a:solidFill>
                  <a:srgbClr val="C00000"/>
                </a:solidFill>
                <a:latin typeface="Garamond"/>
                <a:ea typeface="Garamond"/>
                <a:cs typeface="Garamond"/>
                <a:sym typeface="Garamond"/>
              </a:rPr>
              <a:t>Bektas couldn’t remember why she was in jail and was unable to defend herself in the court</a:t>
            </a:r>
            <a:r>
              <a:rPr b="0" i="0" lang="en-US" sz="2400" cap="none" strike="noStrike">
                <a:solidFill>
                  <a:srgbClr val="262626"/>
                </a:solidFill>
                <a:latin typeface="Garamond"/>
                <a:ea typeface="Garamond"/>
                <a:cs typeface="Garamond"/>
                <a:sym typeface="Garamond"/>
              </a:rPr>
              <a:t>.</a:t>
            </a:r>
            <a:r>
              <a:rPr b="0" i="0" lang="en-US" sz="2400" u="none" cap="none" strike="noStrike">
                <a:solidFill>
                  <a:srgbClr val="262626"/>
                </a:solidFill>
                <a:latin typeface="Garamond"/>
                <a:ea typeface="Garamond"/>
                <a:cs typeface="Garamond"/>
                <a:sym typeface="Garamond"/>
              </a:rPr>
              <a:t> Her release requests were rejected even though she had a heart attack and vaginal bleeding from ovarian cysts (1</a:t>
            </a:r>
            <a:r>
              <a:rPr lang="en-US"/>
              <a:t>4</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p:txBody>
      </p:sp>
      <p:pic>
        <p:nvPicPr>
          <p:cNvPr id="317" name="Shape 317"/>
          <p:cNvPicPr preferRelativeResize="0"/>
          <p:nvPr/>
        </p:nvPicPr>
        <p:blipFill rotWithShape="1">
          <a:blip r:embed="rId3">
            <a:alphaModFix/>
          </a:blip>
          <a:srcRect b="493" l="22881" r="21965" t="0"/>
          <a:stretch/>
        </p:blipFill>
        <p:spPr>
          <a:xfrm>
            <a:off x="7180600" y="3217875"/>
            <a:ext cx="3400774" cy="2345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txBox="1"/>
          <p:nvPr>
            <p:ph idx="4294967295" type="body"/>
          </p:nvPr>
        </p:nvSpPr>
        <p:spPr>
          <a:xfrm>
            <a:off x="2405250" y="2579250"/>
            <a:ext cx="7381500" cy="17001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accent1"/>
              </a:buClr>
              <a:buSzPts val="3680"/>
              <a:buFont typeface="Arial"/>
              <a:buNone/>
            </a:pPr>
            <a:r>
              <a:rPr b="1" i="0" lang="en-US" sz="3200" u="none" cap="none" strike="noStrike">
                <a:solidFill>
                  <a:srgbClr val="C00000"/>
                </a:solidFill>
                <a:latin typeface="Garamond"/>
                <a:ea typeface="Garamond"/>
                <a:cs typeface="Garamond"/>
                <a:sym typeface="Garamond"/>
              </a:rPr>
              <a:t>Article 116 </a:t>
            </a:r>
            <a:r>
              <a:rPr b="1" i="0" lang="en-US" sz="3200" u="none" cap="none" strike="noStrike">
                <a:solidFill>
                  <a:srgbClr val="262626"/>
                </a:solidFill>
                <a:latin typeface="Garamond"/>
                <a:ea typeface="Garamond"/>
                <a:cs typeface="Garamond"/>
                <a:sym typeface="Garamond"/>
              </a:rPr>
              <a:t>of </a:t>
            </a:r>
            <a:r>
              <a:rPr b="1" i="0" lang="en-US" sz="3200" u="none" cap="none" strike="noStrike">
                <a:solidFill>
                  <a:srgbClr val="C00000"/>
                </a:solidFill>
                <a:latin typeface="Garamond"/>
                <a:ea typeface="Garamond"/>
                <a:cs typeface="Garamond"/>
                <a:sym typeface="Garamond"/>
              </a:rPr>
              <a:t>Law No. 5275 </a:t>
            </a:r>
            <a:r>
              <a:rPr b="1" i="0" lang="en-US" sz="3200" u="none" cap="none" strike="noStrike">
                <a:solidFill>
                  <a:srgbClr val="262626"/>
                </a:solidFill>
                <a:latin typeface="Garamond"/>
                <a:ea typeface="Garamond"/>
                <a:cs typeface="Garamond"/>
                <a:sym typeface="Garamond"/>
              </a:rPr>
              <a:t>says that the execution of a sentence may be delayed for detained persons due to an illness.</a:t>
            </a:r>
            <a:endParaRPr b="1" i="0" sz="3200" u="none" cap="none" strike="noStrike">
              <a:solidFill>
                <a:srgbClr val="262626"/>
              </a:solidFill>
              <a:latin typeface="Garamond"/>
              <a:ea typeface="Garamond"/>
              <a:cs typeface="Garamond"/>
              <a:sym typeface="Garamon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id="327" name="Shape 327"/>
          <p:cNvPicPr preferRelativeResize="0"/>
          <p:nvPr>
            <p:ph idx="1" type="body"/>
          </p:nvPr>
        </p:nvPicPr>
        <p:blipFill rotWithShape="1">
          <a:blip r:embed="rId3">
            <a:alphaModFix/>
          </a:blip>
          <a:srcRect b="0" l="0" r="0" t="0"/>
          <a:stretch/>
        </p:blipFill>
        <p:spPr>
          <a:xfrm>
            <a:off x="-143400" y="-76200"/>
            <a:ext cx="12456000" cy="6937800"/>
          </a:xfrm>
          <a:prstGeom prst="rect">
            <a:avLst/>
          </a:prstGeom>
          <a:noFill/>
          <a:ln>
            <a:noFill/>
          </a:ln>
        </p:spPr>
      </p:pic>
      <p:sp>
        <p:nvSpPr>
          <p:cNvPr id="328" name="Shape 328"/>
          <p:cNvSpPr txBox="1"/>
          <p:nvPr>
            <p:ph type="title"/>
          </p:nvPr>
        </p:nvSpPr>
        <p:spPr>
          <a:xfrm>
            <a:off x="5654525" y="524900"/>
            <a:ext cx="4375800" cy="102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3959"/>
              <a:buFont typeface="Garamond"/>
              <a:buNone/>
            </a:pPr>
            <a:r>
              <a:rPr b="1" i="0" lang="en-US" sz="2400" u="none" cap="none" strike="noStrike">
                <a:solidFill>
                  <a:srgbClr val="C00000"/>
                </a:solidFill>
                <a:latin typeface="Garamond"/>
                <a:ea typeface="Garamond"/>
                <a:cs typeface="Garamond"/>
                <a:sym typeface="Garamond"/>
              </a:rPr>
              <a:t>Housewife left to take care of disabled children alone after husband arrested (1</a:t>
            </a:r>
            <a:r>
              <a:rPr b="1" lang="en-US" sz="2400">
                <a:solidFill>
                  <a:srgbClr val="C00000"/>
                </a:solidFill>
              </a:rPr>
              <a:t>5</a:t>
            </a:r>
            <a:r>
              <a:rPr b="1" i="0" lang="en-US" sz="2400" u="none" cap="none" strike="noStrike">
                <a:solidFill>
                  <a:srgbClr val="C00000"/>
                </a:solidFill>
                <a:latin typeface="Garamond"/>
                <a:ea typeface="Garamond"/>
                <a:cs typeface="Garamond"/>
                <a:sym typeface="Garamond"/>
              </a:rPr>
              <a:t>).</a:t>
            </a:r>
            <a:endParaRPr b="1" i="0" sz="2400" u="none" cap="none" strike="noStrike">
              <a:solidFill>
                <a:srgbClr val="C00000"/>
              </a:solidFill>
              <a:latin typeface="Garamond"/>
              <a:ea typeface="Garamond"/>
              <a:cs typeface="Garamond"/>
              <a:sym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Violation of Laws and Rights</a:t>
            </a:r>
            <a:endParaRPr b="0" i="0" sz="4400" u="none" cap="none" strike="noStrike">
              <a:solidFill>
                <a:srgbClr val="262626"/>
              </a:solidFill>
              <a:latin typeface="Garamond"/>
              <a:ea typeface="Garamond"/>
              <a:cs typeface="Garamond"/>
              <a:sym typeface="Garamond"/>
            </a:endParaRPr>
          </a:p>
        </p:txBody>
      </p:sp>
      <p:sp>
        <p:nvSpPr>
          <p:cNvPr id="166" name="Shape 166"/>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Autofit/>
          </a:bodyPr>
          <a:lstStyle/>
          <a:p>
            <a:pPr indent="-285750" lvl="0" marL="285750" marR="0" rtl="0" algn="just">
              <a:spcBef>
                <a:spcPts val="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According to article 16 of the Law on the Execution of Sentences and Security Measures states that “</a:t>
            </a:r>
            <a:r>
              <a:rPr b="0" i="0" lang="en-US" sz="2400" u="none" cap="none" strike="noStrike">
                <a:solidFill>
                  <a:srgbClr val="C00000"/>
                </a:solidFill>
                <a:latin typeface="Garamond"/>
                <a:ea typeface="Garamond"/>
                <a:cs typeface="Garamond"/>
                <a:sym typeface="Garamond"/>
              </a:rPr>
              <a:t>Execution of sentences for pregnant and puerperant women shall be delayed for six months</a:t>
            </a:r>
            <a:r>
              <a:rPr b="0" i="0" lang="en-US" sz="2400" u="none" cap="none" strike="noStrike">
                <a:solidFill>
                  <a:srgbClr val="262626"/>
                </a:solidFill>
                <a:latin typeface="Garamond"/>
                <a:ea typeface="Garamond"/>
                <a:cs typeface="Garamond"/>
                <a:sym typeface="Garamond"/>
              </a:rPr>
              <a:t>”. </a:t>
            </a:r>
            <a:endParaRPr/>
          </a:p>
          <a:p>
            <a:pPr indent="-285750" lvl="0" marL="285750" marR="0" rtl="0" algn="just">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Article 12 of CEDAW emphasises the situation of pregnant women and imposes some obligations on the states parties “during their pregnancy and post-natal periods”.</a:t>
            </a:r>
            <a:endParaRPr b="0" i="0" sz="2400" u="none" cap="none" strike="noStrike">
              <a:solidFill>
                <a:srgbClr val="262626"/>
              </a:solidFill>
              <a:latin typeface="Garamond"/>
              <a:ea typeface="Garamond"/>
              <a:cs typeface="Garamond"/>
              <a:sym typeface="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ph idx="4294967295" type="title"/>
          </p:nvPr>
        </p:nvSpPr>
        <p:spPr>
          <a:xfrm>
            <a:off x="3629300" y="1268388"/>
            <a:ext cx="7599000" cy="130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62626"/>
              </a:buClr>
              <a:buSzPts val="4400"/>
              <a:buFont typeface="Garamond"/>
              <a:buNone/>
            </a:pPr>
            <a:r>
              <a:rPr i="0" lang="en-US" sz="4400" u="none" cap="none" strike="noStrike">
                <a:solidFill>
                  <a:srgbClr val="262626"/>
                </a:solidFill>
              </a:rPr>
              <a:t>Escaping is not an Option</a:t>
            </a:r>
            <a:endParaRPr i="0" sz="4400" u="none" cap="none" strike="noStrike">
              <a:solidFill>
                <a:srgbClr val="262626"/>
              </a:solidFill>
            </a:endParaRPr>
          </a:p>
        </p:txBody>
      </p:sp>
      <p:sp>
        <p:nvSpPr>
          <p:cNvPr id="334" name="Shape 334"/>
          <p:cNvSpPr txBox="1"/>
          <p:nvPr>
            <p:ph idx="4294967295" type="body"/>
          </p:nvPr>
        </p:nvSpPr>
        <p:spPr>
          <a:xfrm>
            <a:off x="1295400" y="2750050"/>
            <a:ext cx="9601200" cy="3125700"/>
          </a:xfrm>
          <a:prstGeom prst="rect">
            <a:avLst/>
          </a:prstGeom>
          <a:noFill/>
          <a:ln>
            <a:noFill/>
          </a:ln>
        </p:spPr>
        <p:txBody>
          <a:bodyPr anchorCtr="0" anchor="t" bIns="45700" lIns="91425" spcFirstLastPara="1" rIns="91425" wrap="square" tIns="45700">
            <a:noAutofit/>
          </a:bodyPr>
          <a:lstStyle/>
          <a:p>
            <a:pPr indent="-110490" lvl="0" marL="285750" marR="0" rtl="0" algn="just">
              <a:spcBef>
                <a:spcPts val="0"/>
              </a:spcBef>
              <a:spcAft>
                <a:spcPts val="0"/>
              </a:spcAft>
              <a:buClr>
                <a:schemeClr val="accent1"/>
              </a:buClr>
              <a:buSzPts val="2760"/>
              <a:buFont typeface="Arial"/>
              <a:buNone/>
            </a:pPr>
            <a:r>
              <a:t/>
            </a:r>
            <a:endParaRPr b="0" i="0" sz="2400" u="none" cap="none" strike="noStrike">
              <a:solidFill>
                <a:srgbClr val="262626"/>
              </a:solidFill>
              <a:latin typeface="Garamond"/>
              <a:ea typeface="Garamond"/>
              <a:cs typeface="Garamond"/>
              <a:sym typeface="Garamond"/>
            </a:endParaRPr>
          </a:p>
          <a:p>
            <a:pPr indent="0" lvl="0" marL="0" marR="0" rtl="0" algn="just">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Furkan was </a:t>
            </a:r>
            <a:r>
              <a:rPr b="0" i="0" lang="en-US" sz="2400" cap="none" strike="noStrike">
                <a:solidFill>
                  <a:srgbClr val="262626"/>
                </a:solidFill>
                <a:latin typeface="Garamond"/>
                <a:ea typeface="Garamond"/>
                <a:cs typeface="Garamond"/>
                <a:sym typeface="Garamond"/>
              </a:rPr>
              <a:t>a</a:t>
            </a:r>
            <a:r>
              <a:rPr b="0" i="0" lang="en-US" sz="2400" cap="none" strike="noStrike">
                <a:solidFill>
                  <a:srgbClr val="C00000"/>
                </a:solidFill>
                <a:latin typeface="Garamond"/>
                <a:ea typeface="Garamond"/>
                <a:cs typeface="Garamond"/>
                <a:sym typeface="Garamond"/>
              </a:rPr>
              <a:t> 12 year old cancer patient</a:t>
            </a:r>
            <a:r>
              <a:rPr b="0" i="0" lang="en-US" sz="2400" u="none" cap="none" strike="noStrike">
                <a:solidFill>
                  <a:srgbClr val="262626"/>
                </a:solidFill>
                <a:latin typeface="Garamond"/>
                <a:ea typeface="Garamond"/>
                <a:cs typeface="Garamond"/>
                <a:sym typeface="Garamond"/>
              </a:rPr>
              <a:t>. He was diagnosed with brain cancer and the doctor told he only had 30 days left. The family decided to take their son to Cuba for treatment and was hopeful. However, when they were at the airport, </a:t>
            </a:r>
            <a:r>
              <a:rPr b="0" i="0" lang="en-US" sz="2400" cap="none" strike="noStrike">
                <a:solidFill>
                  <a:srgbClr val="C00000"/>
                </a:solidFill>
                <a:latin typeface="Garamond"/>
                <a:ea typeface="Garamond"/>
                <a:cs typeface="Garamond"/>
                <a:sym typeface="Garamond"/>
              </a:rPr>
              <a:t>they were not allowed to leave the country and their passports were cancelled</a:t>
            </a:r>
            <a:r>
              <a:rPr b="0" i="0" lang="en-US" sz="2400" cap="none" strike="noStrike">
                <a:solidFill>
                  <a:srgbClr val="262626"/>
                </a:solidFill>
                <a:latin typeface="Garamond"/>
                <a:ea typeface="Garamond"/>
                <a:cs typeface="Garamond"/>
                <a:sym typeface="Garamond"/>
              </a:rPr>
              <a:t>.</a:t>
            </a:r>
            <a:r>
              <a:rPr b="0" i="0" lang="en-US" sz="2400" u="none" cap="none" strike="noStrike">
                <a:solidFill>
                  <a:srgbClr val="262626"/>
                </a:solidFill>
                <a:latin typeface="Garamond"/>
                <a:ea typeface="Garamond"/>
                <a:cs typeface="Garamond"/>
                <a:sym typeface="Garamond"/>
              </a:rPr>
              <a:t> Even though the family begged the officers to let their son go to receive treatment, they were denied. </a:t>
            </a:r>
            <a:r>
              <a:rPr b="0" i="0" lang="en-US" sz="2400" cap="none" strike="noStrike">
                <a:solidFill>
                  <a:srgbClr val="C00000"/>
                </a:solidFill>
                <a:latin typeface="Garamond"/>
                <a:ea typeface="Garamond"/>
                <a:cs typeface="Garamond"/>
                <a:sym typeface="Garamond"/>
              </a:rPr>
              <a:t>Furkan had a tragic death</a:t>
            </a:r>
            <a:r>
              <a:rPr b="0" i="0" lang="en-US" sz="2400" cap="none" strike="noStrike">
                <a:solidFill>
                  <a:srgbClr val="262626"/>
                </a:solidFill>
                <a:latin typeface="Garamond"/>
                <a:ea typeface="Garamond"/>
                <a:cs typeface="Garamond"/>
                <a:sym typeface="Garamond"/>
              </a:rPr>
              <a:t>,</a:t>
            </a:r>
            <a:r>
              <a:rPr b="0" i="0" lang="en-US" sz="2400" u="none" cap="none" strike="noStrike">
                <a:solidFill>
                  <a:srgbClr val="262626"/>
                </a:solidFill>
                <a:latin typeface="Garamond"/>
                <a:ea typeface="Garamond"/>
                <a:cs typeface="Garamond"/>
                <a:sym typeface="Garamond"/>
              </a:rPr>
              <a:t> the cancer advanced, part of his face became paralyzed and he suffered loss of vision (16). </a:t>
            </a:r>
            <a:endParaRPr b="0" i="0" sz="2400" u="none" cap="none" strike="noStrike">
              <a:solidFill>
                <a:srgbClr val="262626"/>
              </a:solidFill>
              <a:latin typeface="Garamond"/>
              <a:ea typeface="Garamond"/>
              <a:cs typeface="Garamond"/>
              <a:sym typeface="Garamond"/>
            </a:endParaRPr>
          </a:p>
        </p:txBody>
      </p:sp>
      <p:pic>
        <p:nvPicPr>
          <p:cNvPr id="335" name="Shape 335"/>
          <p:cNvPicPr preferRelativeResize="0"/>
          <p:nvPr/>
        </p:nvPicPr>
        <p:blipFill rotWithShape="1">
          <a:blip r:embed="rId3">
            <a:alphaModFix/>
          </a:blip>
          <a:srcRect b="20169" l="1287" r="66472" t="7754"/>
          <a:stretch/>
        </p:blipFill>
        <p:spPr>
          <a:xfrm>
            <a:off x="1443725" y="815300"/>
            <a:ext cx="2550099" cy="2210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Shape 340"/>
          <p:cNvPicPr preferRelativeResize="0"/>
          <p:nvPr/>
        </p:nvPicPr>
        <p:blipFill>
          <a:blip r:embed="rId3">
            <a:alphaModFix/>
          </a:blip>
          <a:stretch>
            <a:fillRect/>
          </a:stretch>
        </p:blipFill>
        <p:spPr>
          <a:xfrm>
            <a:off x="1101675" y="1392113"/>
            <a:ext cx="4878375" cy="4073775"/>
          </a:xfrm>
          <a:prstGeom prst="rect">
            <a:avLst/>
          </a:prstGeom>
          <a:noFill/>
          <a:ln>
            <a:noFill/>
          </a:ln>
        </p:spPr>
      </p:pic>
      <p:sp>
        <p:nvSpPr>
          <p:cNvPr id="341" name="Shape 341"/>
          <p:cNvSpPr txBox="1"/>
          <p:nvPr/>
        </p:nvSpPr>
        <p:spPr>
          <a:xfrm>
            <a:off x="6150500" y="1159425"/>
            <a:ext cx="5313600" cy="4720500"/>
          </a:xfrm>
          <a:prstGeom prst="rect">
            <a:avLst/>
          </a:prstGeom>
          <a:noFill/>
          <a:ln>
            <a:noFill/>
          </a:ln>
        </p:spPr>
        <p:txBody>
          <a:bodyPr anchorCtr="0" anchor="t" bIns="91425" lIns="91425" spcFirstLastPara="1" rIns="91425" wrap="square" tIns="91425">
            <a:noAutofit/>
          </a:bodyPr>
          <a:lstStyle/>
          <a:p>
            <a:pPr indent="0" lvl="0" marL="0" rtl="0">
              <a:spcBef>
                <a:spcPts val="1080"/>
              </a:spcBef>
              <a:spcAft>
                <a:spcPts val="0"/>
              </a:spcAft>
              <a:buClr>
                <a:schemeClr val="accent1"/>
              </a:buClr>
              <a:buSzPts val="2760"/>
              <a:buFont typeface="Arial"/>
              <a:buNone/>
            </a:pPr>
            <a:r>
              <a:rPr lang="en-US" sz="2200">
                <a:latin typeface="Garamond"/>
                <a:ea typeface="Garamond"/>
                <a:cs typeface="Garamond"/>
                <a:sym typeface="Garamond"/>
              </a:rPr>
              <a:t>Three children, two women, and three men tried to get to Greece by crossing the Meriç/Evros river using a rubber boat. </a:t>
            </a:r>
            <a:r>
              <a:rPr lang="en-US" sz="2200">
                <a:solidFill>
                  <a:srgbClr val="C00000"/>
                </a:solidFill>
                <a:latin typeface="Garamond"/>
                <a:ea typeface="Garamond"/>
                <a:cs typeface="Garamond"/>
                <a:sym typeface="Garamond"/>
              </a:rPr>
              <a:t>The rubber boat was capsized, and two children, estimated to be around 11 (Enes Abdurrezzak) and 3 (Halil Munir Abdurrezzak), and their mother (Ayşe Söyler Abdurrezzak) drowned.</a:t>
            </a:r>
            <a:r>
              <a:rPr lang="en-US" sz="2200">
                <a:latin typeface="Garamond"/>
                <a:ea typeface="Garamond"/>
                <a:cs typeface="Garamond"/>
                <a:sym typeface="Garamond"/>
              </a:rPr>
              <a:t> The rest of the people that were in the same boat are missing. Ayşe Söyler Abdurrezzak, a 37-year-old teacher, and her husband were dismissed from their job due to crackdowns after the failed coup attempt (17).</a:t>
            </a:r>
            <a:br>
              <a:rPr lang="en-US" sz="2200">
                <a:latin typeface="Garamond"/>
                <a:ea typeface="Garamond"/>
                <a:cs typeface="Garamond"/>
                <a:sym typeface="Garamond"/>
              </a:rPr>
            </a:br>
            <a:endParaRPr sz="2200">
              <a:latin typeface="Garamond"/>
              <a:ea typeface="Garamond"/>
              <a:cs typeface="Garamond"/>
              <a:sym typeface="Garamond"/>
            </a:endParaRPr>
          </a:p>
          <a:p>
            <a:pPr indent="0" lvl="0" marL="0">
              <a:spcBef>
                <a:spcPts val="0"/>
              </a:spcBef>
              <a:spcAft>
                <a:spcPts val="0"/>
              </a:spcAft>
              <a:buNone/>
            </a:pPr>
            <a:r>
              <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pic>
        <p:nvPicPr>
          <p:cNvPr id="346" name="Shape 346"/>
          <p:cNvPicPr preferRelativeResize="0"/>
          <p:nvPr/>
        </p:nvPicPr>
        <p:blipFill rotWithShape="1">
          <a:blip r:embed="rId3">
            <a:alphaModFix/>
          </a:blip>
          <a:srcRect b="0" l="0" r="0" t="0"/>
          <a:stretch/>
        </p:blipFill>
        <p:spPr>
          <a:xfrm>
            <a:off x="1" y="0"/>
            <a:ext cx="12191998" cy="6858000"/>
          </a:xfrm>
          <a:prstGeom prst="rect">
            <a:avLst/>
          </a:prstGeom>
          <a:noFill/>
          <a:ln>
            <a:noFill/>
          </a:ln>
        </p:spPr>
      </p:pic>
      <p:sp>
        <p:nvSpPr>
          <p:cNvPr id="347" name="Shape 347"/>
          <p:cNvSpPr txBox="1"/>
          <p:nvPr>
            <p:ph type="title"/>
          </p:nvPr>
        </p:nvSpPr>
        <p:spPr>
          <a:xfrm>
            <a:off x="599090" y="601718"/>
            <a:ext cx="10297508" cy="130386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C00000"/>
              </a:buClr>
              <a:buSzPts val="4400"/>
              <a:buFont typeface="Garamond"/>
              <a:buNone/>
            </a:pPr>
            <a:r>
              <a:rPr b="1" i="0" lang="en-US" sz="4400" u="none" cap="none" strike="noStrike">
                <a:solidFill>
                  <a:srgbClr val="C00000"/>
                </a:solidFill>
                <a:latin typeface="Garamond"/>
                <a:ea typeface="Garamond"/>
                <a:cs typeface="Garamond"/>
                <a:sym typeface="Garamond"/>
              </a:rPr>
              <a:t>SUICIDE</a:t>
            </a:r>
            <a:endParaRPr b="0" i="0" sz="4400" u="none" cap="none" strike="noStrike">
              <a:solidFill>
                <a:srgbClr val="C00000"/>
              </a:solidFill>
              <a:latin typeface="Garamond"/>
              <a:ea typeface="Garamond"/>
              <a:cs typeface="Garamond"/>
              <a:sym typeface="Garamond"/>
            </a:endParaRPr>
          </a:p>
        </p:txBody>
      </p:sp>
      <p:sp>
        <p:nvSpPr>
          <p:cNvPr id="348" name="Shape 348"/>
          <p:cNvSpPr txBox="1"/>
          <p:nvPr>
            <p:ph idx="1" type="body"/>
          </p:nvPr>
        </p:nvSpPr>
        <p:spPr>
          <a:xfrm>
            <a:off x="283275" y="1780975"/>
            <a:ext cx="4946700" cy="4261500"/>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accent1"/>
              </a:buClr>
              <a:buSzPts val="2553"/>
              <a:buFont typeface="Arial"/>
              <a:buNone/>
            </a:pPr>
            <a:r>
              <a:rPr b="1" i="0" lang="en-US" sz="2220" u="none" cap="none" strike="noStrike">
                <a:solidFill>
                  <a:srgbClr val="B68D1F"/>
                </a:solidFill>
                <a:latin typeface="Garamond"/>
                <a:ea typeface="Garamond"/>
                <a:cs typeface="Garamond"/>
                <a:sym typeface="Garamond"/>
              </a:rPr>
              <a:t>“A total of 35 people who or whose relatives have been affected by the post-coup purge, either by losing their jobs or by being arrested, due to their alleged links to the movement, have committed suicide, the main opposition Republican People’s Party (CHP) said in a report in late April, this year.” (TurkeyPurge)</a:t>
            </a:r>
            <a:endParaRPr/>
          </a:p>
          <a:p>
            <a:pPr indent="-123634" lvl="0" marL="285750" marR="0" rtl="0" algn="just">
              <a:lnSpc>
                <a:spcPct val="90000"/>
              </a:lnSpc>
              <a:spcBef>
                <a:spcPts val="1044"/>
              </a:spcBef>
              <a:spcAft>
                <a:spcPts val="0"/>
              </a:spcAft>
              <a:buClr>
                <a:schemeClr val="accent1"/>
              </a:buClr>
              <a:buSzPts val="2553"/>
              <a:buFont typeface="Arial"/>
              <a:buNone/>
            </a:pPr>
            <a:r>
              <a:t/>
            </a:r>
            <a:endParaRPr b="0" i="0" sz="2220" u="none" cap="none" strike="noStrike">
              <a:solidFill>
                <a:srgbClr val="262626"/>
              </a:solidFill>
              <a:latin typeface="Garamond"/>
              <a:ea typeface="Garamond"/>
              <a:cs typeface="Garamond"/>
              <a:sym typeface="Garamo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b="879" l="19743" r="21206" t="0"/>
          <a:stretch/>
        </p:blipFill>
        <p:spPr>
          <a:xfrm>
            <a:off x="8336950" y="3599850"/>
            <a:ext cx="2770601" cy="2359350"/>
          </a:xfrm>
          <a:prstGeom prst="rect">
            <a:avLst/>
          </a:prstGeom>
          <a:noFill/>
          <a:ln>
            <a:noFill/>
          </a:ln>
        </p:spPr>
      </p:pic>
      <p:sp>
        <p:nvSpPr>
          <p:cNvPr id="354" name="Shape 354"/>
          <p:cNvSpPr txBox="1"/>
          <p:nvPr>
            <p:ph idx="4294967295" type="body"/>
          </p:nvPr>
        </p:nvSpPr>
        <p:spPr>
          <a:xfrm>
            <a:off x="1235750" y="846700"/>
            <a:ext cx="6820500" cy="22392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t/>
            </a:r>
            <a:endParaRPr/>
          </a:p>
          <a:p>
            <a:pPr indent="0" lvl="0" marL="0" marR="0" rtl="0" algn="just">
              <a:lnSpc>
                <a:spcPct val="80000"/>
              </a:lnSpc>
              <a:spcBef>
                <a:spcPts val="0"/>
              </a:spcBef>
              <a:spcAft>
                <a:spcPts val="0"/>
              </a:spcAft>
              <a:buNone/>
            </a:pPr>
            <a:r>
              <a:rPr b="0" i="0" lang="en-US" u="none" cap="none" strike="noStrike">
                <a:solidFill>
                  <a:srgbClr val="262626"/>
                </a:solidFill>
                <a:latin typeface="Garamond"/>
                <a:ea typeface="Garamond"/>
                <a:cs typeface="Garamond"/>
                <a:sym typeface="Garamond"/>
              </a:rPr>
              <a:t>Tugce Olcer, 21 year old, was a fourth-grade student in Bogazici University. She was dealing with depression after her father’s imprisonment. Unfortunately, </a:t>
            </a:r>
            <a:r>
              <a:rPr b="0" i="0" lang="en-US" u="none" cap="none" strike="noStrike">
                <a:solidFill>
                  <a:srgbClr val="C00000"/>
                </a:solidFill>
                <a:latin typeface="Garamond"/>
                <a:ea typeface="Garamond"/>
                <a:cs typeface="Garamond"/>
                <a:sym typeface="Garamond"/>
              </a:rPr>
              <a:t>Olcer jumped off a balcony and passed away</a:t>
            </a:r>
            <a:r>
              <a:rPr lang="en-US"/>
              <a:t> </a:t>
            </a:r>
            <a:r>
              <a:rPr b="0" i="0" lang="en-US" u="none" cap="none" strike="noStrike">
                <a:solidFill>
                  <a:srgbClr val="262626"/>
                </a:solidFill>
                <a:latin typeface="Garamond"/>
                <a:ea typeface="Garamond"/>
                <a:cs typeface="Garamond"/>
                <a:sym typeface="Garamond"/>
              </a:rPr>
              <a:t>(18). </a:t>
            </a:r>
            <a:endParaRPr b="0" i="0" u="none" cap="none" strike="noStrike">
              <a:solidFill>
                <a:srgbClr val="262626"/>
              </a:solidFill>
              <a:latin typeface="Garamond"/>
              <a:ea typeface="Garamond"/>
              <a:cs typeface="Garamond"/>
              <a:sym typeface="Garamond"/>
            </a:endParaRPr>
          </a:p>
          <a:p>
            <a:pPr indent="0" lvl="0" marL="0" marR="0" rtl="0" algn="l">
              <a:lnSpc>
                <a:spcPct val="80000"/>
              </a:lnSpc>
              <a:spcBef>
                <a:spcPts val="972"/>
              </a:spcBef>
              <a:spcAft>
                <a:spcPts val="0"/>
              </a:spcAft>
              <a:buNone/>
            </a:pPr>
            <a:r>
              <a:t/>
            </a:r>
            <a:endParaRPr b="0" i="0" u="none" cap="none" strike="noStrike">
              <a:solidFill>
                <a:srgbClr val="262626"/>
              </a:solidFill>
              <a:latin typeface="Garamond"/>
              <a:ea typeface="Garamond"/>
              <a:cs typeface="Garamond"/>
              <a:sym typeface="Garamond"/>
            </a:endParaRPr>
          </a:p>
        </p:txBody>
      </p:sp>
      <p:pic>
        <p:nvPicPr>
          <p:cNvPr id="355" name="Shape 355"/>
          <p:cNvPicPr preferRelativeResize="0"/>
          <p:nvPr/>
        </p:nvPicPr>
        <p:blipFill rotWithShape="1">
          <a:blip r:embed="rId4">
            <a:alphaModFix/>
          </a:blip>
          <a:srcRect b="0" l="0" r="0" t="0"/>
          <a:stretch/>
        </p:blipFill>
        <p:spPr>
          <a:xfrm>
            <a:off x="8336950" y="786625"/>
            <a:ext cx="2770600" cy="2359350"/>
          </a:xfrm>
          <a:prstGeom prst="rect">
            <a:avLst/>
          </a:prstGeom>
          <a:noFill/>
          <a:ln>
            <a:noFill/>
          </a:ln>
        </p:spPr>
      </p:pic>
      <p:sp>
        <p:nvSpPr>
          <p:cNvPr id="356" name="Shape 356"/>
          <p:cNvSpPr txBox="1"/>
          <p:nvPr/>
        </p:nvSpPr>
        <p:spPr>
          <a:xfrm>
            <a:off x="1235750" y="3666975"/>
            <a:ext cx="6820500" cy="2225100"/>
          </a:xfrm>
          <a:prstGeom prst="rect">
            <a:avLst/>
          </a:prstGeom>
          <a:noFill/>
          <a:ln>
            <a:noFill/>
          </a:ln>
        </p:spPr>
        <p:txBody>
          <a:bodyPr anchorCtr="0" anchor="t" bIns="91425" lIns="91425" spcFirstLastPara="1" rIns="91425" wrap="square" tIns="91425">
            <a:noAutofit/>
          </a:bodyPr>
          <a:lstStyle/>
          <a:p>
            <a:pPr indent="0" lvl="0" marL="0" rtl="0" algn="just">
              <a:lnSpc>
                <a:spcPct val="80000"/>
              </a:lnSpc>
              <a:spcBef>
                <a:spcPts val="0"/>
              </a:spcBef>
              <a:spcAft>
                <a:spcPts val="0"/>
              </a:spcAft>
              <a:buClr>
                <a:schemeClr val="dk1"/>
              </a:buClr>
              <a:buSzPts val="1100"/>
              <a:buFont typeface="Arial"/>
              <a:buNone/>
            </a:pPr>
            <a:r>
              <a:rPr lang="en-US" sz="2400">
                <a:solidFill>
                  <a:srgbClr val="262626"/>
                </a:solidFill>
                <a:latin typeface="Garamond"/>
                <a:ea typeface="Garamond"/>
                <a:cs typeface="Garamond"/>
                <a:sym typeface="Garamond"/>
              </a:rPr>
              <a:t>H.G, 60 year old woman, </a:t>
            </a:r>
            <a:r>
              <a:rPr lang="en-US" sz="2400">
                <a:solidFill>
                  <a:srgbClr val="C00000"/>
                </a:solidFill>
                <a:latin typeface="Garamond"/>
                <a:ea typeface="Garamond"/>
                <a:cs typeface="Garamond"/>
                <a:sym typeface="Garamond"/>
              </a:rPr>
              <a:t>hanged herself in her house</a:t>
            </a:r>
            <a:r>
              <a:rPr lang="en-US" sz="2400">
                <a:solidFill>
                  <a:srgbClr val="262626"/>
                </a:solidFill>
                <a:latin typeface="Garamond"/>
                <a:ea typeface="Garamond"/>
                <a:cs typeface="Garamond"/>
                <a:sym typeface="Garamond"/>
              </a:rPr>
              <a:t> in Aydin/Turkey. During her husband’s imprisonment for 10 months, she suffered from physiological collapse and had difficulties with working at their small stationery store(19).  </a:t>
            </a:r>
            <a:endParaRPr sz="2400">
              <a:solidFill>
                <a:srgbClr val="262626"/>
              </a:solidFill>
              <a:latin typeface="Garamond"/>
              <a:ea typeface="Garamond"/>
              <a:cs typeface="Garamond"/>
              <a:sym typeface="Garamond"/>
            </a:endParaRPr>
          </a:p>
          <a:p>
            <a:pPr indent="0" lvl="0" marL="0" algn="just">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Shape 361"/>
          <p:cNvPicPr preferRelativeResize="0"/>
          <p:nvPr/>
        </p:nvPicPr>
        <p:blipFill rotWithShape="1">
          <a:blip r:embed="rId3">
            <a:alphaModFix/>
          </a:blip>
          <a:srcRect b="0" l="0" r="0" t="0"/>
          <a:stretch/>
        </p:blipFill>
        <p:spPr>
          <a:xfrm>
            <a:off x="3461800" y="2992450"/>
            <a:ext cx="5268376" cy="2984800"/>
          </a:xfrm>
          <a:prstGeom prst="rect">
            <a:avLst/>
          </a:prstGeom>
          <a:noFill/>
          <a:ln>
            <a:noFill/>
          </a:ln>
        </p:spPr>
      </p:pic>
      <p:sp>
        <p:nvSpPr>
          <p:cNvPr id="362" name="Shape 362"/>
          <p:cNvSpPr txBox="1"/>
          <p:nvPr>
            <p:ph idx="4294967295" type="body"/>
          </p:nvPr>
        </p:nvSpPr>
        <p:spPr>
          <a:xfrm>
            <a:off x="1295393" y="693840"/>
            <a:ext cx="9601200" cy="33189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b="0" i="0" sz="2400" u="none" cap="none" strike="noStrike">
              <a:solidFill>
                <a:srgbClr val="262626"/>
              </a:solidFill>
              <a:latin typeface="Garamond"/>
              <a:ea typeface="Garamond"/>
              <a:cs typeface="Garamond"/>
              <a:sym typeface="Garamond"/>
            </a:endParaRPr>
          </a:p>
          <a:p>
            <a:pPr indent="0" lvl="0" marL="0" marR="0" rtl="0" algn="just">
              <a:spcBef>
                <a:spcPts val="1080"/>
              </a:spcBef>
              <a:spcAft>
                <a:spcPts val="0"/>
              </a:spcAft>
              <a:buNone/>
            </a:pPr>
            <a:r>
              <a:rPr b="0" i="0" lang="en-US" sz="2400" u="none" cap="none" strike="noStrike">
                <a:solidFill>
                  <a:srgbClr val="262626"/>
                </a:solidFill>
                <a:latin typeface="Garamond"/>
                <a:ea typeface="Garamond"/>
                <a:cs typeface="Garamond"/>
                <a:sym typeface="Garamond"/>
              </a:rPr>
              <a:t>Eyup Ozturk was a 17 year old boy suffering from cerebral palsy. </a:t>
            </a:r>
            <a:r>
              <a:rPr lang="en-US">
                <a:solidFill>
                  <a:srgbClr val="C00000"/>
                </a:solidFill>
              </a:rPr>
              <a:t>He</a:t>
            </a:r>
            <a:r>
              <a:rPr b="0" i="0" lang="en-US" sz="2400" u="none" cap="none" strike="noStrike">
                <a:solidFill>
                  <a:srgbClr val="C00000"/>
                </a:solidFill>
                <a:latin typeface="Garamond"/>
                <a:ea typeface="Garamond"/>
                <a:cs typeface="Garamond"/>
                <a:sym typeface="Garamond"/>
              </a:rPr>
              <a:t> was shot dead by his mother S.B</a:t>
            </a:r>
            <a:r>
              <a:rPr b="0" i="0" lang="en-US" sz="2400" u="none" cap="none" strike="noStrike">
                <a:solidFill>
                  <a:srgbClr val="262626"/>
                </a:solidFill>
                <a:latin typeface="Garamond"/>
                <a:ea typeface="Garamond"/>
                <a:cs typeface="Garamond"/>
                <a:sym typeface="Garamond"/>
              </a:rPr>
              <a:t> after his father was discharged from his job and put in jail. S.B, who divorced from her husband a year ago, was unable to meet their needs and </a:t>
            </a:r>
            <a:r>
              <a:rPr b="0" i="0" lang="en-US" sz="2400" u="none" cap="none" strike="noStrike">
                <a:solidFill>
                  <a:srgbClr val="C00000"/>
                </a:solidFill>
                <a:latin typeface="Garamond"/>
                <a:ea typeface="Garamond"/>
                <a:cs typeface="Garamond"/>
                <a:sym typeface="Garamond"/>
              </a:rPr>
              <a:t>committed suicide after shooting her son</a:t>
            </a:r>
            <a:r>
              <a:rPr b="0" i="0" lang="en-US" sz="2400" u="none" cap="none" strike="noStrike">
                <a:solidFill>
                  <a:srgbClr val="262626"/>
                </a:solidFill>
                <a:latin typeface="Garamond"/>
                <a:ea typeface="Garamond"/>
                <a:cs typeface="Garamond"/>
                <a:sym typeface="Garamond"/>
              </a:rPr>
              <a:t> (20).</a:t>
            </a:r>
            <a:endParaRPr b="0" i="0" sz="2400" u="none" cap="none" strike="noStrike">
              <a:solidFill>
                <a:srgbClr val="262626"/>
              </a:solidFill>
              <a:latin typeface="Garamond"/>
              <a:ea typeface="Garamond"/>
              <a:cs typeface="Garamond"/>
              <a:sym typeface="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Shape 367"/>
          <p:cNvPicPr preferRelativeResize="0"/>
          <p:nvPr/>
        </p:nvPicPr>
        <p:blipFill rotWithShape="1">
          <a:blip r:embed="rId3">
            <a:alphaModFix/>
          </a:blip>
          <a:srcRect b="0" l="0" r="0" t="0"/>
          <a:stretch/>
        </p:blipFill>
        <p:spPr>
          <a:xfrm>
            <a:off x="-45650" y="0"/>
            <a:ext cx="12289624" cy="6857999"/>
          </a:xfrm>
          <a:prstGeom prst="rect">
            <a:avLst/>
          </a:prstGeom>
          <a:noFill/>
          <a:ln>
            <a:noFill/>
          </a:ln>
        </p:spPr>
      </p:pic>
      <p:sp>
        <p:nvSpPr>
          <p:cNvPr id="368" name="Shape 368"/>
          <p:cNvSpPr/>
          <p:nvPr/>
        </p:nvSpPr>
        <p:spPr>
          <a:xfrm>
            <a:off x="3822675" y="5579975"/>
            <a:ext cx="8033400" cy="112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9" name="Shape 369"/>
          <p:cNvSpPr txBox="1"/>
          <p:nvPr>
            <p:ph idx="1" type="body"/>
          </p:nvPr>
        </p:nvSpPr>
        <p:spPr>
          <a:xfrm>
            <a:off x="3841825" y="5458125"/>
            <a:ext cx="7936800" cy="1336800"/>
          </a:xfrm>
          <a:prstGeom prst="rect">
            <a:avLst/>
          </a:prstGeom>
          <a:noFill/>
          <a:ln>
            <a:noFill/>
          </a:ln>
        </p:spPr>
        <p:txBody>
          <a:bodyPr anchorCtr="0" anchor="t" bIns="45700" lIns="91425" spcFirstLastPara="1" rIns="91425" wrap="square" tIns="45700">
            <a:noAutofit/>
          </a:bodyPr>
          <a:lstStyle/>
          <a:p>
            <a:pPr indent="0" lvl="0" marL="0" marR="0" rtl="0" algn="ctr">
              <a:spcBef>
                <a:spcPts val="1320"/>
              </a:spcBef>
              <a:spcAft>
                <a:spcPts val="0"/>
              </a:spcAft>
              <a:buClr>
                <a:schemeClr val="accent1"/>
              </a:buClr>
              <a:buSzPts val="2760"/>
              <a:buFont typeface="Arial"/>
              <a:buNone/>
            </a:pPr>
            <a:r>
              <a:rPr b="1" i="0" lang="en-US" sz="3000" u="none" cap="none" strike="noStrike">
                <a:solidFill>
                  <a:schemeClr val="dk2"/>
                </a:solidFill>
                <a:latin typeface="Garamond"/>
                <a:ea typeface="Garamond"/>
                <a:cs typeface="Garamond"/>
                <a:sym typeface="Garamond"/>
              </a:rPr>
              <a:t>Turkish gov’t issues detention warrants for 121 women on International Women’s Day (21).</a:t>
            </a:r>
            <a:endParaRPr b="0" i="0" sz="3000" u="none" cap="none" strike="noStrike">
              <a:solidFill>
                <a:schemeClr val="dk2"/>
              </a:solidFill>
              <a:latin typeface="Garamond"/>
              <a:ea typeface="Garamond"/>
              <a:cs typeface="Garamond"/>
              <a:sym typeface="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Shape 374"/>
          <p:cNvPicPr preferRelativeResize="0"/>
          <p:nvPr/>
        </p:nvPicPr>
        <p:blipFill rotWithShape="1">
          <a:blip r:embed="rId3">
            <a:alphaModFix/>
          </a:blip>
          <a:srcRect b="9332" l="0" r="625" t="0"/>
          <a:stretch/>
        </p:blipFill>
        <p:spPr>
          <a:xfrm>
            <a:off x="0" y="0"/>
            <a:ext cx="12369500" cy="6858000"/>
          </a:xfrm>
          <a:prstGeom prst="rect">
            <a:avLst/>
          </a:prstGeom>
          <a:noFill/>
          <a:ln>
            <a:noFill/>
          </a:ln>
        </p:spPr>
      </p:pic>
      <p:sp>
        <p:nvSpPr>
          <p:cNvPr id="375" name="Shape 375"/>
          <p:cNvSpPr/>
          <p:nvPr/>
        </p:nvSpPr>
        <p:spPr>
          <a:xfrm>
            <a:off x="1839600" y="4647975"/>
            <a:ext cx="8512800" cy="198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6" name="Shape 376"/>
          <p:cNvSpPr txBox="1"/>
          <p:nvPr>
            <p:ph idx="1" type="body"/>
          </p:nvPr>
        </p:nvSpPr>
        <p:spPr>
          <a:xfrm>
            <a:off x="1913375" y="4624425"/>
            <a:ext cx="8466900" cy="1880100"/>
          </a:xfrm>
          <a:prstGeom prst="rect">
            <a:avLst/>
          </a:prstGeom>
          <a:noFill/>
          <a:ln>
            <a:noFill/>
          </a:ln>
        </p:spPr>
        <p:txBody>
          <a:bodyPr anchorCtr="0" anchor="t" bIns="45700" lIns="91425" spcFirstLastPara="1" rIns="91425" wrap="square" tIns="45700">
            <a:noAutofit/>
          </a:bodyPr>
          <a:lstStyle/>
          <a:p>
            <a:pPr indent="0" lvl="0" marL="0" marR="0" rtl="0">
              <a:spcBef>
                <a:spcPts val="1400"/>
              </a:spcBef>
              <a:spcAft>
                <a:spcPts val="0"/>
              </a:spcAft>
              <a:buClr>
                <a:schemeClr val="accent1"/>
              </a:buClr>
              <a:buSzPts val="4600"/>
              <a:buFont typeface="Arial"/>
              <a:buNone/>
            </a:pPr>
            <a:r>
              <a:rPr b="1" i="0" lang="en-US" sz="3500" u="none" cap="none" strike="noStrike">
                <a:latin typeface="Garamond"/>
                <a:ea typeface="Garamond"/>
                <a:cs typeface="Garamond"/>
                <a:sym typeface="Garamond"/>
              </a:rPr>
              <a:t>“Turkey systematically and</a:t>
            </a:r>
            <a:r>
              <a:rPr b="1" lang="en-US" sz="3500"/>
              <a:t> </a:t>
            </a:r>
            <a:r>
              <a:rPr b="1" i="0" lang="en-US" sz="3500" u="none" cap="none" strike="noStrike">
                <a:latin typeface="Garamond"/>
                <a:ea typeface="Garamond"/>
                <a:cs typeface="Garamond"/>
                <a:sym typeface="Garamond"/>
              </a:rPr>
              <a:t>deliberately jails women as part of fear and intimidation campaign” (22)</a:t>
            </a:r>
            <a:r>
              <a:rPr b="1" lang="en-US" sz="3500"/>
              <a:t>.</a:t>
            </a:r>
            <a:endParaRPr b="1" i="0" sz="3500" u="none" cap="none" strike="noStrike">
              <a:latin typeface="Garamond"/>
              <a:ea typeface="Garamond"/>
              <a:cs typeface="Garamond"/>
              <a:sym typeface="Garamo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Shape 381"/>
          <p:cNvSpPr txBox="1"/>
          <p:nvPr>
            <p:ph idx="4294967295" type="body"/>
          </p:nvPr>
        </p:nvSpPr>
        <p:spPr>
          <a:xfrm>
            <a:off x="789400" y="810175"/>
            <a:ext cx="10681800" cy="40290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90000"/>
              </a:lnSpc>
              <a:spcBef>
                <a:spcPts val="1080"/>
              </a:spcBef>
              <a:spcAft>
                <a:spcPts val="0"/>
              </a:spcAft>
              <a:buSzPts val="1400"/>
              <a:buAutoNum type="arabicParenR"/>
            </a:pPr>
            <a:r>
              <a:rPr b="0" i="0" lang="en-US" sz="1400" cap="none" strike="noStrike">
                <a:solidFill>
                  <a:srgbClr val="6AA84F"/>
                </a:solidFill>
                <a:uFill>
                  <a:noFill/>
                </a:uFill>
                <a:latin typeface="Garamond"/>
                <a:ea typeface="Garamond"/>
                <a:cs typeface="Garamond"/>
                <a:sym typeface="Garamond"/>
                <a:hlinkClick r:id="rId3"/>
              </a:rPr>
              <a:t>http://www.turkishpedia.com/2017/03/27/women-victims-of-state-of-emergency-in-turkey/</a:t>
            </a:r>
            <a:endParaRPr b="0" i="0" sz="1400" cap="none" strike="noStrike">
              <a:solidFill>
                <a:srgbClr val="6AA84F"/>
              </a:solidFill>
              <a:latin typeface="Garamond"/>
              <a:ea typeface="Garamond"/>
              <a:cs typeface="Garamond"/>
              <a:sym typeface="Garamond"/>
            </a:endParaRPr>
          </a:p>
          <a:p>
            <a:pPr indent="-317500" lvl="0" marL="457200" marR="0" rtl="0" algn="l">
              <a:lnSpc>
                <a:spcPct val="90000"/>
              </a:lnSpc>
              <a:spcBef>
                <a:spcPts val="0"/>
              </a:spcBef>
              <a:spcAft>
                <a:spcPts val="0"/>
              </a:spcAft>
              <a:buSzPts val="1400"/>
              <a:buAutoNum type="arabicParenR"/>
            </a:pPr>
            <a:r>
              <a:rPr lang="en-US" sz="1400">
                <a:solidFill>
                  <a:srgbClr val="6AA84F"/>
                </a:solidFill>
                <a:uFill>
                  <a:noFill/>
                </a:uFill>
                <a:hlinkClick r:id="rId4"/>
              </a:rPr>
              <a:t>https://en.wikipedia.org/wiki/Convention_on_the_Elimination_of_All_Forms_of_Discrimination_Against_Women</a:t>
            </a:r>
            <a:r>
              <a:rPr lang="en-US" sz="1400">
                <a:solidFill>
                  <a:srgbClr val="6AA84F"/>
                </a:solidFill>
                <a:uFill>
                  <a:noFill/>
                </a:uFill>
                <a:hlinkClick r:id="rId5"/>
              </a:rPr>
              <a:t>http://tbinternet.ohchr.org/Treaties/CEDAW/Shared%20Documents/IRL/INT_CEDAW_NGO_IRL_26357_E.pdf</a:t>
            </a:r>
            <a:endParaRPr b="0" i="0" sz="1400" cap="none" strike="noStrike">
              <a:solidFill>
                <a:srgbClr val="6AA84F"/>
              </a:solidFill>
              <a:latin typeface="Garamond"/>
              <a:ea typeface="Garamond"/>
              <a:cs typeface="Garamond"/>
              <a:sym typeface="Garamond"/>
            </a:endParaRPr>
          </a:p>
          <a:p>
            <a:pPr indent="-317500" lvl="0" marL="457200" marR="0" rtl="0" algn="l">
              <a:lnSpc>
                <a:spcPct val="90000"/>
              </a:lnSpc>
              <a:spcBef>
                <a:spcPts val="0"/>
              </a:spcBef>
              <a:spcAft>
                <a:spcPts val="0"/>
              </a:spcAft>
              <a:buSzPts val="1400"/>
              <a:buAutoNum type="arabicParenR"/>
            </a:pPr>
            <a:r>
              <a:rPr lang="en-US" sz="1400">
                <a:solidFill>
                  <a:srgbClr val="6AA84F"/>
                </a:solidFill>
                <a:uFill>
                  <a:noFill/>
                </a:uFill>
                <a:hlinkClick r:id="rId6"/>
              </a:rPr>
              <a:t>https://turkeypurge.com/mothers-of-turkeys-purge</a:t>
            </a:r>
            <a:endParaRPr b="0" i="0" sz="1400" cap="none" strike="noStrike">
              <a:solidFill>
                <a:srgbClr val="6AA84F"/>
              </a:solidFill>
              <a:latin typeface="Garamond"/>
              <a:ea typeface="Garamond"/>
              <a:cs typeface="Garamond"/>
              <a:sym typeface="Garamond"/>
            </a:endParaRPr>
          </a:p>
          <a:p>
            <a:pPr indent="-317500" lvl="0" marL="457200" marR="0" rtl="0" algn="l">
              <a:lnSpc>
                <a:spcPct val="80000"/>
              </a:lnSpc>
              <a:spcBef>
                <a:spcPts val="0"/>
              </a:spcBef>
              <a:spcAft>
                <a:spcPts val="0"/>
              </a:spcAft>
              <a:buSzPts val="1400"/>
              <a:buAutoNum type="arabicParenR"/>
            </a:pPr>
            <a:r>
              <a:rPr b="0" i="0" lang="en-US" sz="1400" cap="none" strike="noStrike">
                <a:solidFill>
                  <a:srgbClr val="6AA84F"/>
                </a:solidFill>
                <a:uFill>
                  <a:noFill/>
                </a:uFill>
                <a:latin typeface="Garamond"/>
                <a:ea typeface="Garamond"/>
                <a:cs typeface="Garamond"/>
                <a:sym typeface="Garamond"/>
                <a:hlinkClick r:id="rId7"/>
              </a:rPr>
              <a:t>https://stockholmcf.org/wp-content/uploads/2017/04/Jailing-women-in-Turkey.pdf</a:t>
            </a:r>
            <a:endParaRPr sz="1400">
              <a:solidFill>
                <a:srgbClr val="6AA84F"/>
              </a:solidFill>
            </a:endParaRPr>
          </a:p>
          <a:p>
            <a:pPr indent="-317500" lvl="0" marL="457200" marR="0" rtl="0" algn="l">
              <a:lnSpc>
                <a:spcPct val="90000"/>
              </a:lnSpc>
              <a:spcBef>
                <a:spcPts val="0"/>
              </a:spcBef>
              <a:spcAft>
                <a:spcPts val="0"/>
              </a:spcAft>
              <a:buSzPts val="1400"/>
              <a:buAutoNum type="arabicParenR"/>
            </a:pPr>
            <a:r>
              <a:rPr lang="en-US" sz="1400">
                <a:solidFill>
                  <a:srgbClr val="6AA84F"/>
                </a:solidFill>
                <a:uFill>
                  <a:noFill/>
                </a:uFill>
                <a:hlinkClick r:id="rId8"/>
              </a:rPr>
              <a:t>https://stockholmcf.org/turkish-govt-puts-669th-baby-behind-bars-over-his-parents-alleged-links-to-gulen-movement/</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9"/>
              </a:rPr>
              <a:t>https://stockholmcf.org/authorities-negligence-kills-a-pregnant-woman-and-her-baby-in-turkish-prison/</a:t>
            </a:r>
            <a:endParaRPr sz="1400">
              <a:solidFill>
                <a:srgbClr val="6AA84F"/>
              </a:solidFill>
            </a:endParaRPr>
          </a:p>
          <a:p>
            <a:pPr indent="-317500" lvl="0" marL="457200" marR="0" rtl="0" algn="l">
              <a:lnSpc>
                <a:spcPct val="90000"/>
              </a:lnSpc>
              <a:spcBef>
                <a:spcPts val="0"/>
              </a:spcBef>
              <a:spcAft>
                <a:spcPts val="0"/>
              </a:spcAft>
              <a:buSzPts val="1400"/>
              <a:buAutoNum type="arabicParenR"/>
            </a:pPr>
            <a:r>
              <a:rPr lang="en-US" sz="1400">
                <a:solidFill>
                  <a:srgbClr val="6AA84F"/>
                </a:solidFill>
                <a:uFill>
                  <a:noFill/>
                </a:uFill>
                <a:hlinkClick r:id="rId10"/>
              </a:rPr>
              <a:t>https://stockholmcf.org/campaign-launched-for-5-children-abandoned-after-mother-detained/</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1"/>
              </a:rPr>
              <a:t>https://stockholmcf.org/jailed-turkish-journalist-ilicak-to-be-denaturalized-by-kktc-over-her-alleged-links-to-gulen-movement/</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2"/>
              </a:rPr>
              <a:t>https://news.sky.com/story/amnesty-director-in-turkey-facing-15-years-in-jail-on-terrorism-charges-11072565</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3"/>
              </a:rPr>
              <a:t>https://www.reuters.com/article/us-turkey-security-hungerstrike/turkish-hunger-striker-found-guilty-of-militant-links-freed-idUSKBN1DV5QM</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4"/>
              </a:rPr>
              <a:t>https://turkeypurge.com/teacher-who-lost-sanity-under-detention-being-kept-in-jail-despite-doctor-reports</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5"/>
              </a:rPr>
              <a:t>https://www.theglobepost.com/2017/08/25/turkey-tortured-prison/</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6"/>
              </a:rPr>
              <a:t>https://turkeypurge.com/journalist-aysenur-parildak-sentenced-7-5-years-jail</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7"/>
              </a:rPr>
              <a:t>https://stockholmcf.org/turkish-govt-keeps-woman-with-heavy-alzheimers-in-jail-for-15-months-over-witness-statements/</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8"/>
              </a:rPr>
              <a:t>https://turkeypurge.com/housewife-left-to-take-care-of-disabled-children-after-husband-arrested</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19"/>
              </a:rPr>
              <a:t>https://turkeypurge.com/?s=furkan+cancer</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0"/>
              </a:rPr>
              <a:t>http://silencedturkey.org/tag/abdurrezzak-family</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1"/>
              </a:rPr>
              <a:t>https://turkeypurge.com/tag/tugce-olcer</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2"/>
              </a:rPr>
              <a:t>https://stockholmcf.org/60-year-old-turkish-woman-commits-suicide-as-husband-under-arrest-for-10-months/</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3"/>
              </a:rPr>
              <a:t>https://turkeypurge.com/17-year-old-disabled-boy-shot-dead-mother-father-arrest-post-coup-crackdown</a:t>
            </a:r>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4"/>
              </a:rPr>
              <a:t>https://stockholmcf.org/turkish-govt-issues-detention-warrants-for-121-women-on-intl-womens-day-over-alleged-gulen-links/</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5"/>
              </a:rPr>
              <a:t>https://stockholmcf.org/turkey-systematically-and-deliberately-jails-women-as-part-of-fear-and-intimidation-campaign/</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uFill>
                  <a:noFill/>
                </a:uFill>
                <a:hlinkClick r:id="rId26"/>
              </a:rPr>
              <a:t>http://www.foxnews.com/world/2018/02/13/hundreds-young-turkish-children-jailed-alongside-their-moms-as-part-post-coup-crackdown.html</a:t>
            </a:r>
            <a:endParaRPr sz="1400">
              <a:solidFill>
                <a:srgbClr val="6AA84F"/>
              </a:solidFill>
            </a:endParaRPr>
          </a:p>
          <a:p>
            <a:pPr indent="-317500" lvl="0" marL="457200" rtl="0">
              <a:lnSpc>
                <a:spcPct val="80000"/>
              </a:lnSpc>
              <a:spcBef>
                <a:spcPts val="0"/>
              </a:spcBef>
              <a:spcAft>
                <a:spcPts val="0"/>
              </a:spcAft>
              <a:buSzPts val="1400"/>
              <a:buAutoNum type="arabicParenR"/>
            </a:pPr>
            <a:r>
              <a:rPr lang="en-US" sz="1400">
                <a:solidFill>
                  <a:srgbClr val="6AA84F"/>
                </a:solidFill>
              </a:rPr>
              <a:t>http://www.ohchr.org/Documents/Countries/TR/2018-03-19_Second_OHCHR_Turkey_Report.pdf</a:t>
            </a:r>
            <a:endParaRPr sz="1400">
              <a:solidFill>
                <a:srgbClr val="6AA84F"/>
              </a:solidFill>
            </a:endParaRPr>
          </a:p>
          <a:p>
            <a:pPr indent="-110490" lvl="0" marL="285750" rtl="0">
              <a:lnSpc>
                <a:spcPct val="90000"/>
              </a:lnSpc>
              <a:spcBef>
                <a:spcPts val="1080"/>
              </a:spcBef>
              <a:spcAft>
                <a:spcPts val="0"/>
              </a:spcAft>
              <a:buClr>
                <a:schemeClr val="accent1"/>
              </a:buClr>
              <a:buSzPts val="2760"/>
              <a:buFont typeface="Arial"/>
              <a:buNone/>
            </a:pPr>
            <a:r>
              <a:t/>
            </a:r>
            <a:endParaRPr sz="1400">
              <a:solidFill>
                <a:srgbClr val="6AA84F"/>
              </a:solidFill>
            </a:endParaRPr>
          </a:p>
          <a:p>
            <a:pPr indent="-110490" lvl="0" marL="285750" marR="0" rtl="0" algn="l">
              <a:lnSpc>
                <a:spcPct val="90000"/>
              </a:lnSpc>
              <a:spcBef>
                <a:spcPts val="1080"/>
              </a:spcBef>
              <a:spcAft>
                <a:spcPts val="0"/>
              </a:spcAft>
              <a:buClr>
                <a:schemeClr val="accent1"/>
              </a:buClr>
              <a:buSzPts val="2760"/>
              <a:buFont typeface="Arial"/>
              <a:buNone/>
            </a:pPr>
            <a:r>
              <a:t/>
            </a:r>
            <a:endParaRPr sz="1400">
              <a:solidFill>
                <a:srgbClr val="6AA84F"/>
              </a:solidFill>
            </a:endParaRPr>
          </a:p>
          <a:p>
            <a:pPr indent="-110490" lvl="0" marL="285750" marR="0" rtl="0" algn="l">
              <a:lnSpc>
                <a:spcPct val="90000"/>
              </a:lnSpc>
              <a:spcBef>
                <a:spcPts val="1080"/>
              </a:spcBef>
              <a:spcAft>
                <a:spcPts val="0"/>
              </a:spcAft>
              <a:buClr>
                <a:schemeClr val="accent1"/>
              </a:buClr>
              <a:buSzPts val="2760"/>
              <a:buFont typeface="Arial"/>
              <a:buNone/>
            </a:pPr>
            <a:r>
              <a:t/>
            </a:r>
            <a:endParaRPr b="0" i="0" sz="1400" cap="none" strike="noStrike">
              <a:solidFill>
                <a:srgbClr val="6AA84F"/>
              </a:solidFill>
              <a:latin typeface="Garamond"/>
              <a:ea typeface="Garamond"/>
              <a:cs typeface="Garamond"/>
              <a:sym typeface="Garamond"/>
            </a:endParaRPr>
          </a:p>
          <a:p>
            <a:pPr indent="-110490" lvl="0" marL="285750" marR="0" rtl="0" algn="l">
              <a:lnSpc>
                <a:spcPct val="90000"/>
              </a:lnSpc>
              <a:spcBef>
                <a:spcPts val="1080"/>
              </a:spcBef>
              <a:spcAft>
                <a:spcPts val="0"/>
              </a:spcAft>
              <a:buClr>
                <a:schemeClr val="accent1"/>
              </a:buClr>
              <a:buSzPts val="2760"/>
              <a:buFont typeface="Arial"/>
              <a:buNone/>
            </a:pPr>
            <a:r>
              <a:t/>
            </a:r>
            <a:endParaRPr b="0" i="0" sz="1400" cap="none" strike="noStrike">
              <a:solidFill>
                <a:srgbClr val="6AA84F"/>
              </a:solidFill>
              <a:latin typeface="Garamond"/>
              <a:ea typeface="Garamond"/>
              <a:cs typeface="Garamond"/>
              <a:sym typeface="Garamond"/>
            </a:endParaRPr>
          </a:p>
          <a:p>
            <a:pPr indent="-110490" lvl="0" marL="285750" marR="0" rtl="0" algn="l">
              <a:lnSpc>
                <a:spcPct val="90000"/>
              </a:lnSpc>
              <a:spcBef>
                <a:spcPts val="1080"/>
              </a:spcBef>
              <a:spcAft>
                <a:spcPts val="0"/>
              </a:spcAft>
              <a:buClr>
                <a:schemeClr val="accent1"/>
              </a:buClr>
              <a:buSzPts val="2760"/>
              <a:buFont typeface="Arial"/>
              <a:buNone/>
            </a:pPr>
            <a:r>
              <a:t/>
            </a:r>
            <a:endParaRPr b="0" i="0" sz="1400" cap="none" strike="noStrike">
              <a:solidFill>
                <a:srgbClr val="6AA84F"/>
              </a:solidFill>
              <a:latin typeface="Garamond"/>
              <a:ea typeface="Garamond"/>
              <a:cs typeface="Garamond"/>
              <a:sym typeface="Garamond"/>
            </a:endParaRPr>
          </a:p>
        </p:txBody>
      </p:sp>
      <p:sp>
        <p:nvSpPr>
          <p:cNvPr id="382" name="Shape 382"/>
          <p:cNvSpPr txBox="1"/>
          <p:nvPr>
            <p:ph idx="4294967295" type="title"/>
          </p:nvPr>
        </p:nvSpPr>
        <p:spPr>
          <a:xfrm>
            <a:off x="1295400" y="432825"/>
            <a:ext cx="9601200" cy="633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62626"/>
              </a:buClr>
              <a:buSzPts val="4400"/>
              <a:buFont typeface="Garamond"/>
              <a:buNone/>
            </a:pPr>
            <a:r>
              <a:rPr lang="en-US" sz="2200"/>
              <a:t>References</a:t>
            </a:r>
            <a:endParaRPr b="0" i="0" sz="2200" u="none" cap="none" strike="noStrike">
              <a:solidFill>
                <a:srgbClr val="262626"/>
              </a:solidFill>
              <a:latin typeface="Garamond"/>
              <a:ea typeface="Garamond"/>
              <a:cs typeface="Garamond"/>
              <a:sym typeface="Garamo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idx="4294967295" type="body"/>
          </p:nvPr>
        </p:nvSpPr>
        <p:spPr>
          <a:xfrm>
            <a:off x="592975" y="581850"/>
            <a:ext cx="10845000" cy="5694300"/>
          </a:xfrm>
          <a:prstGeom prst="rect">
            <a:avLst/>
          </a:prstGeom>
          <a:noFill/>
          <a:ln>
            <a:noFill/>
          </a:ln>
        </p:spPr>
        <p:txBody>
          <a:bodyPr anchorCtr="0" anchor="t" bIns="45700" lIns="91425" spcFirstLastPara="1" rIns="91425" wrap="square" tIns="45700">
            <a:noAutofit/>
          </a:bodyPr>
          <a:lstStyle/>
          <a:p>
            <a:pPr indent="0" lvl="0" marL="0" rtl="0">
              <a:lnSpc>
                <a:spcPct val="90000"/>
              </a:lnSpc>
              <a:spcBef>
                <a:spcPts val="1080"/>
              </a:spcBef>
              <a:spcAft>
                <a:spcPts val="0"/>
              </a:spcAft>
              <a:buNone/>
            </a:pPr>
            <a:r>
              <a:t/>
            </a:r>
            <a:endParaRPr sz="1400" u="sng">
              <a:solidFill>
                <a:srgbClr val="6AA84F"/>
              </a:solidFill>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a:p>
            <a:pPr indent="0" lvl="0" marL="0" marR="0" rtl="0" algn="l">
              <a:lnSpc>
                <a:spcPct val="80000"/>
              </a:lnSpc>
              <a:spcBef>
                <a:spcPts val="900"/>
              </a:spcBef>
              <a:spcAft>
                <a:spcPts val="0"/>
              </a:spcAft>
              <a:buNone/>
            </a:pPr>
            <a:r>
              <a:t/>
            </a:r>
            <a:endParaRPr b="0" i="0" sz="1400" u="none" cap="none" strike="noStrike">
              <a:solidFill>
                <a:srgbClr val="6AA84F"/>
              </a:solidFill>
              <a:latin typeface="Garamond"/>
              <a:ea typeface="Garamond"/>
              <a:cs typeface="Garamond"/>
              <a:sym typeface="Garamond"/>
            </a:endParaRPr>
          </a:p>
        </p:txBody>
      </p:sp>
      <p:sp>
        <p:nvSpPr>
          <p:cNvPr id="388" name="Shape 388"/>
          <p:cNvSpPr txBox="1"/>
          <p:nvPr>
            <p:ph idx="4294967295" type="body"/>
          </p:nvPr>
        </p:nvSpPr>
        <p:spPr>
          <a:xfrm>
            <a:off x="1295400" y="912872"/>
            <a:ext cx="9601200" cy="4905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4200"/>
              <a:t>SUPPORT THE VICTIMS IN TURKEY</a:t>
            </a:r>
            <a:endParaRPr b="1" sz="4200"/>
          </a:p>
          <a:p>
            <a:pPr indent="0" lvl="0" marL="0" rtl="0" algn="ctr">
              <a:spcBef>
                <a:spcPts val="0"/>
              </a:spcBef>
              <a:spcAft>
                <a:spcPts val="0"/>
              </a:spcAft>
              <a:buClr>
                <a:srgbClr val="262626"/>
              </a:buClr>
              <a:buSzPts val="4400"/>
              <a:buFont typeface="Garamond"/>
              <a:buNone/>
            </a:pPr>
            <a:r>
              <a:t/>
            </a:r>
            <a:endParaRPr sz="4400"/>
          </a:p>
          <a:p>
            <a:pPr indent="0" lvl="0" marL="0" rtl="0" algn="just">
              <a:spcBef>
                <a:spcPts val="1080"/>
              </a:spcBef>
              <a:spcAft>
                <a:spcPts val="0"/>
              </a:spcAft>
              <a:buNone/>
            </a:pPr>
            <a:r>
              <a:t/>
            </a:r>
            <a:endParaRPr sz="1400">
              <a:solidFill>
                <a:srgbClr val="6AA84F"/>
              </a:solidFill>
            </a:endParaRPr>
          </a:p>
        </p:txBody>
      </p:sp>
      <p:sp>
        <p:nvSpPr>
          <p:cNvPr id="389" name="Shape 389"/>
          <p:cNvSpPr txBox="1"/>
          <p:nvPr/>
        </p:nvSpPr>
        <p:spPr>
          <a:xfrm>
            <a:off x="981350" y="2202575"/>
            <a:ext cx="3411900" cy="3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t>CONTACT US </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US" sz="1800">
                <a:uFill>
                  <a:noFill/>
                </a:uFill>
                <a:hlinkClick r:id="rId3"/>
              </a:rPr>
              <a:t>help@silencedturkey.org</a:t>
            </a:r>
            <a:endParaRPr sz="1800"/>
          </a:p>
          <a:p>
            <a:pPr indent="0" lvl="0" marL="0" rtl="0" algn="ctr">
              <a:spcBef>
                <a:spcPts val="0"/>
              </a:spcBef>
              <a:spcAft>
                <a:spcPts val="0"/>
              </a:spcAft>
              <a:buNone/>
            </a:pPr>
            <a:r>
              <a:rPr lang="en-US" sz="1800"/>
              <a:t>+1(540)209-1934 Twitter:@silencedturkey Facebook:@silencedturkey</a:t>
            </a:r>
            <a:endParaRPr sz="1800"/>
          </a:p>
          <a:p>
            <a:pPr indent="0" lvl="0" marL="0" rtl="0" algn="ctr">
              <a:spcBef>
                <a:spcPts val="0"/>
              </a:spcBef>
              <a:spcAft>
                <a:spcPts val="0"/>
              </a:spcAft>
              <a:buNone/>
            </a:pPr>
            <a:r>
              <a:t/>
            </a:r>
            <a:endParaRPr sz="1800"/>
          </a:p>
        </p:txBody>
      </p:sp>
      <p:sp>
        <p:nvSpPr>
          <p:cNvPr id="390" name="Shape 390"/>
          <p:cNvSpPr txBox="1"/>
          <p:nvPr/>
        </p:nvSpPr>
        <p:spPr>
          <a:xfrm>
            <a:off x="4390038" y="2202575"/>
            <a:ext cx="3411900" cy="3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t>DONATE ONLINE</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US" sz="1800"/>
              <a:t>silencedturkey.org gofundme.com/ advocatesofsilencedturkey</a:t>
            </a:r>
            <a:endParaRPr sz="1800"/>
          </a:p>
          <a:p>
            <a:pPr indent="0" lvl="0" marL="0" rtl="0" algn="ctr">
              <a:spcBef>
                <a:spcPts val="0"/>
              </a:spcBef>
              <a:spcAft>
                <a:spcPts val="0"/>
              </a:spcAft>
              <a:buNone/>
            </a:pPr>
            <a:r>
              <a:t/>
            </a:r>
            <a:endParaRPr sz="1800"/>
          </a:p>
        </p:txBody>
      </p:sp>
      <p:sp>
        <p:nvSpPr>
          <p:cNvPr id="391" name="Shape 391"/>
          <p:cNvSpPr txBox="1"/>
          <p:nvPr/>
        </p:nvSpPr>
        <p:spPr>
          <a:xfrm>
            <a:off x="7869925" y="2202575"/>
            <a:ext cx="3411900" cy="3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t>SEND YOUR CHECKS PAYABLE TO:</a:t>
            </a:r>
            <a:endParaRPr sz="2400"/>
          </a:p>
          <a:p>
            <a:pPr indent="0" lvl="0" marL="0" rtl="0" algn="l">
              <a:spcBef>
                <a:spcPts val="0"/>
              </a:spcBef>
              <a:spcAft>
                <a:spcPts val="0"/>
              </a:spcAft>
              <a:buNone/>
            </a:pPr>
            <a:r>
              <a:t/>
            </a:r>
            <a:endParaRPr sz="2400"/>
          </a:p>
          <a:p>
            <a:pPr indent="0" lvl="0" marL="0" rtl="0" algn="ctr">
              <a:spcBef>
                <a:spcPts val="0"/>
              </a:spcBef>
              <a:spcAft>
                <a:spcPts val="0"/>
              </a:spcAft>
              <a:buNone/>
            </a:pPr>
            <a:r>
              <a:rPr lang="en-US" sz="1800"/>
              <a:t>'Advocates of Silenced Turkey' to P.O.Box 2399 Wayne, NJ 07474-2399</a:t>
            </a:r>
            <a:endParaRPr sz="1800"/>
          </a:p>
          <a:p>
            <a:pPr indent="0" lvl="0" marL="0" rtl="0" algn="ctr">
              <a:spcBef>
                <a:spcPts val="0"/>
              </a:spcBef>
              <a:spcAft>
                <a:spcPts val="0"/>
              </a:spcAft>
              <a:buNone/>
            </a:pPr>
            <a:r>
              <a:t/>
            </a:r>
            <a:endParaRPr sz="1800"/>
          </a:p>
        </p:txBody>
      </p:sp>
      <p:pic>
        <p:nvPicPr>
          <p:cNvPr id="392" name="Shape 392"/>
          <p:cNvPicPr preferRelativeResize="0"/>
          <p:nvPr/>
        </p:nvPicPr>
        <p:blipFill>
          <a:blip r:embed="rId4">
            <a:alphaModFix/>
          </a:blip>
          <a:stretch>
            <a:fillRect/>
          </a:stretch>
        </p:blipFill>
        <p:spPr>
          <a:xfrm>
            <a:off x="4316011" y="4851250"/>
            <a:ext cx="3559977" cy="1338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4400"/>
              <a:buFont typeface="Garamond"/>
              <a:buNone/>
            </a:pPr>
            <a:r>
              <a:rPr b="0" i="0" lang="en-US" sz="4400" u="none" cap="none" strike="noStrike">
                <a:solidFill>
                  <a:srgbClr val="000000"/>
                </a:solidFill>
                <a:latin typeface="Garamond"/>
                <a:ea typeface="Garamond"/>
                <a:cs typeface="Garamond"/>
                <a:sym typeface="Garamond"/>
              </a:rPr>
              <a:t>CEDAW</a:t>
            </a:r>
            <a:endParaRPr b="0" i="0" sz="4400" u="none" cap="none" strike="noStrike">
              <a:solidFill>
                <a:srgbClr val="000000"/>
              </a:solidFill>
              <a:latin typeface="Garamond"/>
              <a:ea typeface="Garamond"/>
              <a:cs typeface="Garamond"/>
              <a:sym typeface="Garamond"/>
            </a:endParaRPr>
          </a:p>
        </p:txBody>
      </p:sp>
      <p:sp>
        <p:nvSpPr>
          <p:cNvPr id="172" name="Shape 172"/>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Autofit/>
          </a:bodyPr>
          <a:lstStyle/>
          <a:p>
            <a:pPr indent="-381000" lvl="0" marL="457200" marR="0" rtl="0" algn="just">
              <a:spcBef>
                <a:spcPts val="0"/>
              </a:spcBef>
              <a:spcAft>
                <a:spcPts val="0"/>
              </a:spcAft>
              <a:buSzPts val="2400"/>
              <a:buFont typeface="Garamond"/>
              <a:buChar char="•"/>
            </a:pPr>
            <a:r>
              <a:rPr b="1" i="0" lang="en-US" sz="2400" u="none" cap="none" strike="noStrike">
                <a:latin typeface="Garamond"/>
                <a:ea typeface="Garamond"/>
                <a:cs typeface="Garamond"/>
                <a:sym typeface="Garamond"/>
              </a:rPr>
              <a:t>“</a:t>
            </a:r>
            <a:r>
              <a:rPr b="1" i="0" lang="en-US" sz="2400" u="none" cap="none" strike="noStrike">
                <a:latin typeface="Garamond"/>
                <a:ea typeface="Garamond"/>
                <a:cs typeface="Garamond"/>
                <a:sym typeface="Garamond"/>
              </a:rPr>
              <a:t>The Convention on the Elimination of all Forms of Discrimination Against Women (CEDAW) is an international treaty adopted in 1979 by the United Nations General Assembly</a:t>
            </a:r>
            <a:r>
              <a:rPr b="1" i="0" lang="en-US" sz="2400" u="none" cap="none" strike="noStrike">
                <a:latin typeface="Garamond"/>
                <a:ea typeface="Garamond"/>
                <a:cs typeface="Garamond"/>
                <a:sym typeface="Garamond"/>
              </a:rPr>
              <a:t>.” </a:t>
            </a:r>
            <a:endParaRPr/>
          </a:p>
          <a:p>
            <a:pPr indent="-381000" lvl="0" marL="457200" marR="0" rtl="0" algn="just">
              <a:spcBef>
                <a:spcPts val="0"/>
              </a:spcBef>
              <a:spcAft>
                <a:spcPts val="0"/>
              </a:spcAft>
              <a:buSzPts val="2400"/>
              <a:buFont typeface="Garamond"/>
              <a:buChar char="•"/>
            </a:pPr>
            <a:r>
              <a:rPr b="0" i="0" lang="en-US" sz="2400" u="none" cap="none" strike="noStrike">
                <a:latin typeface="Garamond"/>
                <a:ea typeface="Garamond"/>
                <a:cs typeface="Garamond"/>
                <a:sym typeface="Garamond"/>
              </a:rPr>
              <a:t>The convention aims to eliminate discrimination and inequality towards women. </a:t>
            </a:r>
            <a:r>
              <a:rPr b="0" i="0" lang="en-US" sz="2400" u="none" cap="none" strike="noStrike">
                <a:solidFill>
                  <a:srgbClr val="C00000"/>
                </a:solidFill>
                <a:latin typeface="Garamond"/>
                <a:ea typeface="Garamond"/>
                <a:cs typeface="Garamond"/>
                <a:sym typeface="Garamond"/>
              </a:rPr>
              <a:t>There is special emphasis on the rights and legal protections of pregnant and nursing women</a:t>
            </a:r>
            <a:r>
              <a:rPr b="0" i="0" lang="en-US" sz="2400" u="none" cap="none" strike="noStrike">
                <a:latin typeface="Garamond"/>
                <a:ea typeface="Garamond"/>
                <a:cs typeface="Garamond"/>
                <a:sym typeface="Garamond"/>
              </a:rPr>
              <a:t>. It is stated that women with pregnancy and post-natal period receive required free services like health care and adequate nutrition (2).</a:t>
            </a:r>
            <a:endParaRPr b="0" i="0" sz="2400" u="none" cap="none" strike="noStrike">
              <a:latin typeface="Garamond"/>
              <a:ea typeface="Garamond"/>
              <a:cs typeface="Garamond"/>
              <a:sym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Shape 177"/>
          <p:cNvSpPr txBox="1"/>
          <p:nvPr>
            <p:ph idx="4294967295" type="body"/>
          </p:nvPr>
        </p:nvSpPr>
        <p:spPr>
          <a:xfrm>
            <a:off x="1008992" y="709449"/>
            <a:ext cx="10405241" cy="5166420"/>
          </a:xfrm>
          <a:prstGeom prst="rect">
            <a:avLst/>
          </a:prstGeom>
          <a:noFill/>
          <a:ln>
            <a:noFill/>
          </a:ln>
        </p:spPr>
        <p:txBody>
          <a:bodyPr anchorCtr="0" anchor="t" bIns="45700" lIns="91425" spcFirstLastPara="1" rIns="91425" wrap="square" tIns="45700">
            <a:noAutofit/>
          </a:bodyPr>
          <a:lstStyle/>
          <a:p>
            <a:pPr indent="-285750" lvl="0" marL="285750" marR="0" rtl="0" algn="just">
              <a:spcBef>
                <a:spcPts val="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Turkey clearly </a:t>
            </a:r>
            <a:r>
              <a:rPr b="0" i="0" lang="en-US" sz="2400" u="none" cap="none" strike="noStrike">
                <a:solidFill>
                  <a:srgbClr val="C00000"/>
                </a:solidFill>
                <a:latin typeface="Garamond"/>
                <a:ea typeface="Garamond"/>
                <a:cs typeface="Garamond"/>
                <a:sym typeface="Garamond"/>
              </a:rPr>
              <a:t>violates not only the universal principles of law, but also the essential obligations of the convention</a:t>
            </a:r>
            <a:r>
              <a:rPr b="0" i="0" lang="en-US" sz="2400" u="none" cap="none" strike="noStrike">
                <a:solidFill>
                  <a:srgbClr val="262626"/>
                </a:solidFill>
                <a:latin typeface="Garamond"/>
                <a:ea typeface="Garamond"/>
                <a:cs typeface="Garamond"/>
                <a:sym typeface="Garamond"/>
              </a:rPr>
              <a:t>.</a:t>
            </a:r>
            <a:endParaRPr/>
          </a:p>
          <a:p>
            <a:pPr indent="-285750" lvl="0" marL="285750" marR="0" rtl="0" algn="just">
              <a:spcBef>
                <a:spcPts val="1080"/>
              </a:spcBef>
              <a:spcAft>
                <a:spcPts val="0"/>
              </a:spcAft>
              <a:buClr>
                <a:schemeClr val="accent1"/>
              </a:buClr>
              <a:buSzPts val="2760"/>
              <a:buFont typeface="Arial"/>
              <a:buChar char="•"/>
            </a:pPr>
            <a:r>
              <a:rPr b="0" i="0" lang="en-US" sz="2400" u="none" cap="none" strike="noStrike">
                <a:solidFill>
                  <a:srgbClr val="C00000"/>
                </a:solidFill>
                <a:latin typeface="Garamond"/>
                <a:ea typeface="Garamond"/>
                <a:cs typeface="Garamond"/>
                <a:sym typeface="Garamond"/>
              </a:rPr>
              <a:t>Women are jailed with their newborn babies</a:t>
            </a:r>
            <a:r>
              <a:rPr b="0" i="0" lang="en-US" sz="2400" u="none" cap="none" strike="noStrike">
                <a:solidFill>
                  <a:srgbClr val="262626"/>
                </a:solidFill>
                <a:latin typeface="Garamond"/>
                <a:ea typeface="Garamond"/>
                <a:cs typeface="Garamond"/>
                <a:sym typeface="Garamond"/>
              </a:rPr>
              <a:t> under horrible ward conditions.</a:t>
            </a:r>
            <a:endParaRPr/>
          </a:p>
          <a:p>
            <a:pPr indent="-285750" lvl="0" marL="285750" marR="0" rtl="0" algn="just">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Women who are breastfeeding are required to have a rich diet in order to provide enough nutrition for their babies. However, in Turkish jails women are left to share their with their babies and </a:t>
            </a:r>
            <a:r>
              <a:rPr b="0" i="0" lang="en-US" sz="2400" u="none" cap="none" strike="noStrike">
                <a:solidFill>
                  <a:srgbClr val="C00000"/>
                </a:solidFill>
                <a:latin typeface="Garamond"/>
                <a:ea typeface="Garamond"/>
                <a:cs typeface="Garamond"/>
                <a:sym typeface="Garamond"/>
              </a:rPr>
              <a:t>children often suffer from malnutrition</a:t>
            </a:r>
            <a:r>
              <a:rPr b="0" i="0" lang="en-US" sz="2400" u="none" cap="none" strike="noStrike">
                <a:solidFill>
                  <a:srgbClr val="262626"/>
                </a:solidFill>
                <a:latin typeface="Garamond"/>
                <a:ea typeface="Garamond"/>
                <a:cs typeface="Garamond"/>
                <a:sym typeface="Garamond"/>
              </a:rPr>
              <a:t>.</a:t>
            </a:r>
            <a:endParaRPr/>
          </a:p>
          <a:p>
            <a:pPr indent="-285750" lvl="0" marL="285750" marR="0" rtl="0" algn="just">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There are </a:t>
            </a:r>
            <a:r>
              <a:rPr b="0" i="0" lang="en-US" sz="2400" u="none" cap="none" strike="noStrike">
                <a:solidFill>
                  <a:srgbClr val="C00000"/>
                </a:solidFill>
                <a:latin typeface="Garamond"/>
                <a:ea typeface="Garamond"/>
                <a:cs typeface="Garamond"/>
                <a:sym typeface="Garamond"/>
              </a:rPr>
              <a:t>not enough beds</a:t>
            </a:r>
            <a:r>
              <a:rPr b="0" i="0" lang="en-US" sz="2400" u="none" cap="none" strike="noStrike">
                <a:solidFill>
                  <a:srgbClr val="262626"/>
                </a:solidFill>
                <a:latin typeface="Garamond"/>
                <a:ea typeface="Garamond"/>
                <a:cs typeface="Garamond"/>
                <a:sym typeface="Garamond"/>
              </a:rPr>
              <a:t> and the inmates sleep by taking turns due to the overcrowded wards. </a:t>
            </a:r>
            <a:r>
              <a:rPr b="0" i="0" lang="en-US" sz="2400" u="none" cap="none" strike="noStrike">
                <a:solidFill>
                  <a:srgbClr val="C00000"/>
                </a:solidFill>
                <a:latin typeface="Garamond"/>
                <a:ea typeface="Garamond"/>
                <a:cs typeface="Garamond"/>
                <a:sym typeface="Garamond"/>
              </a:rPr>
              <a:t>Children are not provided with cribs and sleep with their mothers at the risk of an injury of falling or choking</a:t>
            </a:r>
            <a:r>
              <a:rPr b="0" i="0" lang="en-US" sz="2400" u="none" cap="none" strike="noStrike">
                <a:solidFill>
                  <a:srgbClr val="262626"/>
                </a:solidFill>
                <a:latin typeface="Garamond"/>
                <a:ea typeface="Garamond"/>
                <a:cs typeface="Garamond"/>
                <a:sym typeface="Garamond"/>
              </a:rPr>
              <a:t>.</a:t>
            </a:r>
            <a:endParaRPr/>
          </a:p>
          <a:p>
            <a:pPr indent="-285750" lvl="0" marL="285750" marR="0" rtl="0" algn="just">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Every child deserves to live in a happy environment where food, toys, healthcare should not be a concern. </a:t>
            </a:r>
            <a:r>
              <a:rPr b="0" i="0" lang="en-US" sz="2400" u="none" cap="none" strike="noStrike">
                <a:solidFill>
                  <a:srgbClr val="C00000"/>
                </a:solidFill>
                <a:latin typeface="Garamond"/>
                <a:ea typeface="Garamond"/>
                <a:cs typeface="Garamond"/>
                <a:sym typeface="Garamond"/>
              </a:rPr>
              <a:t>Unfortunately, the children in prisons often get sick due to poor diet and only play with plastic food wraps or cardboards </a:t>
            </a:r>
            <a:r>
              <a:rPr b="0" i="0" lang="en-US" sz="2400" u="none" cap="none" strike="noStrike">
                <a:solidFill>
                  <a:srgbClr val="262626"/>
                </a:solidFill>
                <a:latin typeface="Garamond"/>
                <a:ea typeface="Garamond"/>
                <a:cs typeface="Garamond"/>
                <a:sym typeface="Garamond"/>
              </a:rPr>
              <a:t>(</a:t>
            </a:r>
            <a:r>
              <a:rPr lang="en-US"/>
              <a:t>4</a:t>
            </a:r>
            <a:r>
              <a:rPr b="0" i="0" lang="en-US" sz="2400" u="none" cap="none" strike="noStrike">
                <a:solidFill>
                  <a:srgbClr val="262626"/>
                </a:solidFill>
                <a:latin typeface="Garamond"/>
                <a:ea typeface="Garamond"/>
                <a:cs typeface="Garamond"/>
                <a:sym typeface="Garamond"/>
              </a:rPr>
              <a:t>).   </a:t>
            </a:r>
            <a:endParaRPr b="0" i="0" sz="2400" u="none" cap="none" strike="noStrike">
              <a:solidFill>
                <a:srgbClr val="262626"/>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idx="4294967295" type="body"/>
          </p:nvPr>
        </p:nvSpPr>
        <p:spPr>
          <a:xfrm>
            <a:off x="1009000" y="1894225"/>
            <a:ext cx="10405200" cy="3981600"/>
          </a:xfrm>
          <a:prstGeom prst="rect">
            <a:avLst/>
          </a:prstGeom>
          <a:noFill/>
          <a:ln>
            <a:noFill/>
          </a:ln>
        </p:spPr>
        <p:txBody>
          <a:bodyPr anchorCtr="0" anchor="t" bIns="45700" lIns="91425" spcFirstLastPara="1" rIns="91425" wrap="square" tIns="45700">
            <a:noAutofit/>
          </a:bodyPr>
          <a:lstStyle/>
          <a:p>
            <a:pPr indent="-285750" lvl="0" marL="285750" marR="0" rtl="0" algn="just">
              <a:spcBef>
                <a:spcPts val="1080"/>
              </a:spcBef>
              <a:spcAft>
                <a:spcPts val="0"/>
              </a:spcAft>
              <a:buClr>
                <a:schemeClr val="accent1"/>
              </a:buClr>
              <a:buSzPts val="2760"/>
              <a:buFont typeface="Arial"/>
              <a:buChar char="•"/>
            </a:pPr>
            <a:r>
              <a:rPr lang="en-US"/>
              <a:t>“</a:t>
            </a:r>
            <a:r>
              <a:rPr lang="en-US"/>
              <a:t>Based on monitoring government decrees and other reports from official sources, by the end of August 2017, advocacy groups had highlighted some </a:t>
            </a:r>
            <a:r>
              <a:rPr lang="en-US">
                <a:solidFill>
                  <a:srgbClr val="C00000"/>
                </a:solidFill>
              </a:rPr>
              <a:t>668 cases of children under the age of 6 being held in jails with their mothers. And 23 percent of those youngsters were infants less than a year old</a:t>
            </a:r>
            <a:r>
              <a:rPr lang="en-US"/>
              <a:t>” (23).</a:t>
            </a:r>
            <a:endParaRPr/>
          </a:p>
          <a:p>
            <a:pPr indent="-285750" lvl="0" marL="285750" rtl="0" algn="just">
              <a:spcBef>
                <a:spcPts val="0"/>
              </a:spcBef>
              <a:spcAft>
                <a:spcPts val="0"/>
              </a:spcAft>
              <a:buClr>
                <a:schemeClr val="accent1"/>
              </a:buClr>
              <a:buSzPts val="2760"/>
              <a:buFont typeface="Arial"/>
              <a:buChar char="•"/>
            </a:pPr>
            <a:r>
              <a:rPr lang="en-US"/>
              <a:t>According to BBC news reports, </a:t>
            </a:r>
            <a:r>
              <a:rPr lang="en-US">
                <a:solidFill>
                  <a:srgbClr val="C00000"/>
                </a:solidFill>
              </a:rPr>
              <a:t>hundreds of women are in jail along with their children, 149 of them are younger than a year old infants</a:t>
            </a:r>
            <a:r>
              <a:rPr lang="en-US"/>
              <a:t>. </a:t>
            </a:r>
            <a:endParaRPr/>
          </a:p>
          <a:p>
            <a:pPr indent="0" lvl="0" marL="0" rtl="0" algn="just">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1295402" y="982132"/>
            <a:ext cx="9601200" cy="130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4400"/>
              <a:buFont typeface="Garamond"/>
              <a:buNone/>
            </a:pPr>
            <a:r>
              <a:rPr b="1" lang="en-US" sz="3000">
                <a:solidFill>
                  <a:srgbClr val="000000"/>
                </a:solidFill>
              </a:rPr>
              <a:t>United Nations High Commissioner for Human Rights</a:t>
            </a:r>
            <a:r>
              <a:rPr lang="en-US" sz="3000">
                <a:solidFill>
                  <a:srgbClr val="000000"/>
                </a:solidFill>
              </a:rPr>
              <a:t> </a:t>
            </a:r>
            <a:endParaRPr sz="3000">
              <a:solidFill>
                <a:srgbClr val="000000"/>
              </a:solidFill>
            </a:endParaRPr>
          </a:p>
          <a:p>
            <a:pPr indent="0" lvl="0" marL="0" marR="0" rtl="0" algn="ctr">
              <a:spcBef>
                <a:spcPts val="0"/>
              </a:spcBef>
              <a:spcAft>
                <a:spcPts val="0"/>
              </a:spcAft>
              <a:buClr>
                <a:srgbClr val="C00000"/>
              </a:buClr>
              <a:buSzPts val="4400"/>
              <a:buFont typeface="Garamond"/>
              <a:buNone/>
            </a:pPr>
            <a:r>
              <a:rPr lang="en-US" sz="3000">
                <a:solidFill>
                  <a:srgbClr val="000000"/>
                </a:solidFill>
              </a:rPr>
              <a:t>Report on the impact of the state of emergency on human rights in Turkey</a:t>
            </a:r>
            <a:endParaRPr i="0" sz="3000" u="none" cap="none" strike="noStrike">
              <a:solidFill>
                <a:srgbClr val="000000"/>
              </a:solidFill>
            </a:endParaRPr>
          </a:p>
        </p:txBody>
      </p:sp>
      <p:sp>
        <p:nvSpPr>
          <p:cNvPr id="188" name="Shape 188"/>
          <p:cNvSpPr txBox="1"/>
          <p:nvPr>
            <p:ph idx="1" type="body"/>
          </p:nvPr>
        </p:nvSpPr>
        <p:spPr>
          <a:xfrm>
            <a:off x="1295401" y="2556932"/>
            <a:ext cx="9601200" cy="3318900"/>
          </a:xfrm>
          <a:prstGeom prst="rect">
            <a:avLst/>
          </a:prstGeom>
          <a:noFill/>
          <a:ln>
            <a:noFill/>
          </a:ln>
        </p:spPr>
        <p:txBody>
          <a:bodyPr anchorCtr="0" anchor="t" bIns="45700" lIns="91425" spcFirstLastPara="1" rIns="91425" wrap="square" tIns="45700">
            <a:noAutofit/>
          </a:bodyPr>
          <a:lstStyle/>
          <a:p>
            <a:pPr indent="-381000" lvl="0" marL="457200" marR="0" rtl="0" algn="just">
              <a:spcBef>
                <a:spcPts val="0"/>
              </a:spcBef>
              <a:spcAft>
                <a:spcPts val="0"/>
              </a:spcAft>
              <a:buSzPts val="2400"/>
              <a:buFont typeface="Garamond"/>
              <a:buChar char="•"/>
            </a:pPr>
            <a:r>
              <a:rPr lang="en-US"/>
              <a:t>OHCHR documented </a:t>
            </a:r>
            <a:r>
              <a:rPr lang="en-US">
                <a:solidFill>
                  <a:srgbClr val="C00000"/>
                </a:solidFill>
              </a:rPr>
              <a:t>at least 50 cases of women who had given birth just prior to or just after being detained or arrested</a:t>
            </a:r>
            <a:r>
              <a:rPr lang="en-US"/>
              <a:t>. OHCHR received a report concerning a </a:t>
            </a:r>
            <a:r>
              <a:rPr lang="en-US">
                <a:solidFill>
                  <a:srgbClr val="C00000"/>
                </a:solidFill>
              </a:rPr>
              <a:t>woman who was sexually assaulted by a police officer during arrest</a:t>
            </a:r>
            <a:r>
              <a:rPr lang="en-US"/>
              <a:t>.</a:t>
            </a:r>
            <a:endParaRPr/>
          </a:p>
          <a:p>
            <a:pPr indent="-381000" lvl="0" marL="457200" marR="0" rtl="0" algn="just">
              <a:spcBef>
                <a:spcPts val="0"/>
              </a:spcBef>
              <a:spcAft>
                <a:spcPts val="0"/>
              </a:spcAft>
              <a:buSzPts val="2400"/>
              <a:buFont typeface="Garamond"/>
              <a:buChar char="•"/>
            </a:pPr>
            <a:r>
              <a:rPr lang="en-US"/>
              <a:t>Moreover, NGOs brought to the attention of OHCHR </a:t>
            </a:r>
            <a:r>
              <a:rPr lang="en-US">
                <a:solidFill>
                  <a:srgbClr val="C00000"/>
                </a:solidFill>
              </a:rPr>
              <a:t>at least six cases of women who were detained while they were visiting their spouses</a:t>
            </a:r>
            <a:r>
              <a:rPr lang="en-US"/>
              <a:t> in prison. They were either detained together with their children or violently separated from them (24).</a:t>
            </a:r>
            <a:endParaRPr/>
          </a:p>
          <a:p>
            <a:pPr indent="0" lvl="0" marL="0" marR="0" rtl="0" algn="just">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idx="4294967295" type="body"/>
          </p:nvPr>
        </p:nvSpPr>
        <p:spPr>
          <a:xfrm>
            <a:off x="1009000" y="1369325"/>
            <a:ext cx="10405200" cy="4506300"/>
          </a:xfrm>
          <a:prstGeom prst="rect">
            <a:avLst/>
          </a:prstGeom>
          <a:noFill/>
          <a:ln>
            <a:noFill/>
          </a:ln>
        </p:spPr>
        <p:txBody>
          <a:bodyPr anchorCtr="0" anchor="t" bIns="45700" lIns="91425" spcFirstLastPara="1" rIns="91425" wrap="square" tIns="45700">
            <a:noAutofit/>
          </a:bodyPr>
          <a:lstStyle/>
          <a:p>
            <a:pPr indent="0" lvl="0" marL="0" marR="0" rtl="0" algn="just">
              <a:spcBef>
                <a:spcPts val="1080"/>
              </a:spcBef>
              <a:spcAft>
                <a:spcPts val="0"/>
              </a:spcAft>
              <a:buNone/>
            </a:pPr>
            <a:r>
              <a:rPr lang="en-US"/>
              <a:t>“</a:t>
            </a:r>
            <a:r>
              <a:rPr lang="en-US"/>
              <a:t>Mothers and children exposed to such practices face </a:t>
            </a:r>
            <a:r>
              <a:rPr lang="en-US">
                <a:solidFill>
                  <a:srgbClr val="C00000"/>
                </a:solidFill>
              </a:rPr>
              <a:t>serious risks of health complications, stunting and even death</a:t>
            </a:r>
            <a:r>
              <a:rPr lang="en-US"/>
              <a:t>. Their situation may amount to torture, cruel, inhuman or degrading treatment. </a:t>
            </a:r>
            <a:r>
              <a:rPr lang="en-US">
                <a:solidFill>
                  <a:srgbClr val="C00000"/>
                </a:solidFill>
              </a:rPr>
              <a:t>Due to stress, many women report being mentally unwell and unable to breastfeed or to look after their children who are imprisoned with them</a:t>
            </a:r>
            <a:r>
              <a:rPr lang="en-US"/>
              <a:t>. OHCHR recalls that, according to the Bangkok Rules, </a:t>
            </a:r>
            <a:r>
              <a:rPr lang="en-US">
                <a:solidFill>
                  <a:srgbClr val="C00000"/>
                </a:solidFill>
              </a:rPr>
              <a:t>the State should ensure that children held with their imprisoned mothers are never treated as prisoners, and that the environment in which children are detained is as close as possible to conditions outside prisons.</a:t>
            </a:r>
            <a:r>
              <a:rPr lang="en-US"/>
              <a:t> A comprehensive individual assessment for each child should be made considering the best interests of the child, and non-custodial measures should be preferred for pregnant women and those with dependent children” (24).</a:t>
            </a:r>
            <a:endParaRPr/>
          </a:p>
          <a:p>
            <a:pPr indent="0" lvl="0" marL="0" marR="0" rtl="0" algn="just">
              <a:spcBef>
                <a:spcPts val="108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b="3723" l="0" r="937" t="0"/>
          <a:stretch/>
        </p:blipFill>
        <p:spPr>
          <a:xfrm>
            <a:off x="0" y="-2654"/>
            <a:ext cx="12192003" cy="6863318"/>
          </a:xfrm>
          <a:prstGeom prst="rect">
            <a:avLst/>
          </a:prstGeom>
          <a:noFill/>
          <a:ln>
            <a:noFill/>
          </a:ln>
        </p:spPr>
      </p:pic>
      <p:sp>
        <p:nvSpPr>
          <p:cNvPr id="199" name="Shape 199"/>
          <p:cNvSpPr txBox="1"/>
          <p:nvPr>
            <p:ph type="title"/>
          </p:nvPr>
        </p:nvSpPr>
        <p:spPr>
          <a:xfrm>
            <a:off x="342325" y="148350"/>
            <a:ext cx="7131900" cy="15633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C00000"/>
              </a:buClr>
              <a:buSzPts val="8000"/>
              <a:buFont typeface="Garamond"/>
              <a:buNone/>
            </a:pPr>
            <a:r>
              <a:t/>
            </a:r>
            <a:endParaRPr b="1" i="0" sz="2600" u="none" cap="none" strike="noStrike">
              <a:solidFill>
                <a:srgbClr val="C00000"/>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rganik">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