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2" r:id="rId2"/>
    <p:sldId id="28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AD03E"/>
    <a:srgbClr val="E9C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9057" autoAdjust="0"/>
  </p:normalViewPr>
  <p:slideViewPr>
    <p:cSldViewPr snapToObjects="1">
      <p:cViewPr>
        <p:scale>
          <a:sx n="85" d="100"/>
          <a:sy n="85" d="100"/>
        </p:scale>
        <p:origin x="-672" y="-1168"/>
      </p:cViewPr>
      <p:guideLst>
        <p:guide orient="horz" pos="228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811B6-6626-B442-A8DD-011AC06FB529}" type="datetimeFigureOut">
              <a:rPr lang="en-US" smtClean="0"/>
              <a:t>1/18/18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CA166-060B-F749-837C-278BABB57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52F4-C2D5-B240-8943-548290488B2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718-2367-5F4B-BA2E-FCB150A94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5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52F4-C2D5-B240-8943-548290488B2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718-2367-5F4B-BA2E-FCB150A94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4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52F4-C2D5-B240-8943-548290488B2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718-2367-5F4B-BA2E-FCB150A94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3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52F4-C2D5-B240-8943-548290488B2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718-2367-5F4B-BA2E-FCB150A94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3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52F4-C2D5-B240-8943-548290488B2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718-2367-5F4B-BA2E-FCB150A94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5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52F4-C2D5-B240-8943-548290488B2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718-2367-5F4B-BA2E-FCB150A94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52F4-C2D5-B240-8943-548290488B2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718-2367-5F4B-BA2E-FCB150A94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52F4-C2D5-B240-8943-548290488B2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718-2367-5F4B-BA2E-FCB150A94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2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52F4-C2D5-B240-8943-548290488B2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718-2367-5F4B-BA2E-FCB150A94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1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52F4-C2D5-B240-8943-548290488B2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718-2367-5F4B-BA2E-FCB150A94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5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52F4-C2D5-B240-8943-548290488B2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5718-2367-5F4B-BA2E-FCB150A94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5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152F4-C2D5-B240-8943-548290488B20}" type="datetimeFigureOut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D5718-2367-5F4B-BA2E-FCB150A94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9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475" y="1400480"/>
            <a:ext cx="7237196" cy="1566639"/>
          </a:xfrm>
        </p:spPr>
        <p:txBody>
          <a:bodyPr>
            <a:noAutofit/>
          </a:bodyPr>
          <a:lstStyle/>
          <a:p>
            <a:pPr algn="l"/>
            <a:r>
              <a:rPr lang="en-US" sz="4400" spc="-150" dirty="0" smtClean="0">
                <a:latin typeface="Arial Black"/>
                <a:cs typeface="Arial Black"/>
              </a:rPr>
              <a:t>PRISON CONDITIONS FOR WOMEN AND CHILDREN IN TURKEY</a:t>
            </a:r>
            <a:endParaRPr lang="en-US" sz="4400" b="1" spc="-150" dirty="0">
              <a:latin typeface="Arial Black"/>
              <a:cs typeface="Arial Black"/>
            </a:endParaRPr>
          </a:p>
        </p:txBody>
      </p:sp>
      <p:pic>
        <p:nvPicPr>
          <p:cNvPr id="4" name="Picture 3" descr="400dpi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29693" r="18074" b="29694"/>
          <a:stretch/>
        </p:blipFill>
        <p:spPr>
          <a:xfrm>
            <a:off x="6385815" y="4008346"/>
            <a:ext cx="2643682" cy="1015698"/>
          </a:xfrm>
          <a:prstGeom prst="rect">
            <a:avLst/>
          </a:prstGeom>
        </p:spPr>
      </p:pic>
      <p:pic>
        <p:nvPicPr>
          <p:cNvPr id="3" name="Picture 2" descr="Muller%2FBrow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85"/>
          <a:stretch/>
        </p:blipFill>
        <p:spPr>
          <a:xfrm>
            <a:off x="0" y="0"/>
            <a:ext cx="15193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7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2181" r="50760"/>
          <a:stretch/>
        </p:blipFill>
        <p:spPr>
          <a:xfrm>
            <a:off x="6019801" y="1352551"/>
            <a:ext cx="1676400" cy="249863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3" y="1352551"/>
            <a:ext cx="3357474" cy="2498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"/>
          <a:stretch/>
        </p:blipFill>
        <p:spPr>
          <a:xfrm>
            <a:off x="3352801" y="1352551"/>
            <a:ext cx="2666999" cy="2498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7" t="3311" b="5872"/>
          <a:stretch/>
        </p:blipFill>
        <p:spPr>
          <a:xfrm>
            <a:off x="7656769" y="1352551"/>
            <a:ext cx="1487231" cy="2498633"/>
          </a:xfrm>
          <a:prstGeom prst="rect">
            <a:avLst/>
          </a:prstGeom>
        </p:spPr>
      </p:pic>
      <p:pic>
        <p:nvPicPr>
          <p:cNvPr id="8" name="Picture 7" descr="Muller%2FBrown (1)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4"/>
          <a:stretch/>
        </p:blipFill>
        <p:spPr>
          <a:xfrm>
            <a:off x="0" y="4794864"/>
            <a:ext cx="9144000" cy="348636"/>
          </a:xfrm>
          <a:prstGeom prst="rect">
            <a:avLst/>
          </a:prstGeom>
        </p:spPr>
      </p:pic>
      <p:pic>
        <p:nvPicPr>
          <p:cNvPr id="9" name="Picture 8" descr="400dpiLogo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29693" r="18074" b="29694"/>
          <a:stretch/>
        </p:blipFill>
        <p:spPr>
          <a:xfrm>
            <a:off x="8091539" y="4776711"/>
            <a:ext cx="976261" cy="3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9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06" y="361950"/>
            <a:ext cx="7886700" cy="21931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/>
                <a:cs typeface="Arial Black"/>
              </a:rPr>
              <a:t>P</a:t>
            </a:r>
            <a:r>
              <a:rPr lang="en-US" dirty="0" smtClean="0">
                <a:latin typeface="Arial Black"/>
                <a:cs typeface="Arial Black"/>
              </a:rPr>
              <a:t>rison conditions are not satisfactory for the well being of children: </a:t>
            </a:r>
          </a:p>
          <a:p>
            <a:pPr marL="0" indent="0">
              <a:buNone/>
            </a:pPr>
            <a:r>
              <a:rPr lang="en-US" sz="1800" dirty="0" smtClean="0">
                <a:latin typeface="Calibri"/>
                <a:cs typeface="Calibri"/>
              </a:rPr>
              <a:t>-Crowded</a:t>
            </a:r>
            <a:r>
              <a:rPr lang="en-US" sz="1800" dirty="0">
                <a:latin typeface="Calibri"/>
                <a:cs typeface="Calibri"/>
              </a:rPr>
              <a:t>, dirty </a:t>
            </a:r>
            <a:r>
              <a:rPr lang="en-US" sz="1800" dirty="0" smtClean="0">
                <a:latin typeface="Calibri"/>
                <a:cs typeface="Calibri"/>
              </a:rPr>
              <a:t>rooms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-</a:t>
            </a:r>
            <a:r>
              <a:rPr lang="en-US" sz="1800" dirty="0" smtClean="0">
                <a:latin typeface="Calibri"/>
                <a:cs typeface="Calibri"/>
              </a:rPr>
              <a:t>Missing </a:t>
            </a:r>
            <a:r>
              <a:rPr lang="en-US" sz="1800" dirty="0">
                <a:latin typeface="Calibri"/>
                <a:cs typeface="Calibri"/>
              </a:rPr>
              <a:t>fresh air and </a:t>
            </a:r>
            <a:r>
              <a:rPr lang="en-US" sz="1800" dirty="0" smtClean="0">
                <a:latin typeface="Calibri"/>
                <a:cs typeface="Calibri"/>
              </a:rPr>
              <a:t>sky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-</a:t>
            </a:r>
            <a:r>
              <a:rPr lang="en-US" sz="1800" dirty="0" smtClean="0">
                <a:latin typeface="Calibri"/>
                <a:cs typeface="Calibri"/>
              </a:rPr>
              <a:t>Denial </a:t>
            </a:r>
            <a:r>
              <a:rPr lang="en-US" sz="1800" dirty="0">
                <a:latin typeface="Calibri"/>
                <a:cs typeface="Calibri"/>
              </a:rPr>
              <a:t>of health </a:t>
            </a:r>
            <a:r>
              <a:rPr lang="en-US" sz="1800" dirty="0" smtClean="0">
                <a:latin typeface="Calibri"/>
                <a:cs typeface="Calibri"/>
              </a:rPr>
              <a:t>care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-</a:t>
            </a:r>
            <a:r>
              <a:rPr lang="en-US" sz="1800" dirty="0" smtClean="0">
                <a:latin typeface="Calibri"/>
                <a:cs typeface="Calibri"/>
              </a:rPr>
              <a:t>Shared </a:t>
            </a:r>
            <a:r>
              <a:rPr lang="en-US" sz="1800" dirty="0">
                <a:latin typeface="Calibri"/>
                <a:cs typeface="Calibri"/>
              </a:rPr>
              <a:t>bed and </a:t>
            </a:r>
            <a:r>
              <a:rPr lang="en-US" sz="1800" dirty="0" smtClean="0">
                <a:latin typeface="Calibri"/>
                <a:cs typeface="Calibri"/>
              </a:rPr>
              <a:t>meal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-</a:t>
            </a:r>
            <a:r>
              <a:rPr lang="en-US" sz="1800" dirty="0" smtClean="0">
                <a:latin typeface="Calibri"/>
                <a:cs typeface="Calibri"/>
              </a:rPr>
              <a:t>No toys</a:t>
            </a:r>
            <a:endParaRPr lang="en-US" sz="1800" dirty="0">
              <a:latin typeface="Calibri"/>
              <a:cs typeface="Calibri"/>
            </a:endParaRPr>
          </a:p>
          <a:p>
            <a:pPr algn="ctr"/>
            <a:endParaRPr lang="en-US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Calibri"/>
            </a:endParaRPr>
          </a:p>
          <a:p>
            <a:endParaRPr lang="en-US" sz="1800" dirty="0" smtClean="0">
              <a:latin typeface="Calibri"/>
              <a:cs typeface="Calibri"/>
            </a:endParaRPr>
          </a:p>
          <a:p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"/>
          <a:stretch/>
        </p:blipFill>
        <p:spPr>
          <a:xfrm>
            <a:off x="5156994" y="2343150"/>
            <a:ext cx="3606006" cy="221284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5304"/>
          <a:stretch/>
        </p:blipFill>
        <p:spPr>
          <a:xfrm>
            <a:off x="2209800" y="2343151"/>
            <a:ext cx="2955564" cy="2213371"/>
          </a:xfrm>
          <a:prstGeom prst="rect">
            <a:avLst/>
          </a:prstGeom>
        </p:spPr>
      </p:pic>
      <p:pic>
        <p:nvPicPr>
          <p:cNvPr id="7" name="Picture 6" descr="Muller%2FBrown (1)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4"/>
          <a:stretch/>
        </p:blipFill>
        <p:spPr>
          <a:xfrm>
            <a:off x="0" y="4794864"/>
            <a:ext cx="9144000" cy="348636"/>
          </a:xfrm>
          <a:prstGeom prst="rect">
            <a:avLst/>
          </a:prstGeom>
        </p:spPr>
      </p:pic>
      <p:pic>
        <p:nvPicPr>
          <p:cNvPr id="6" name="Picture 5" descr="400dpiLogo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29693" r="18074" b="29694"/>
          <a:stretch/>
        </p:blipFill>
        <p:spPr>
          <a:xfrm>
            <a:off x="8091539" y="4776711"/>
            <a:ext cx="976261" cy="3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5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5750"/>
            <a:ext cx="7886700" cy="392904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Arial Black"/>
                <a:ea typeface="Calibri" charset="0"/>
                <a:cs typeface="Arial Black"/>
              </a:rPr>
              <a:t>Violations of Convention on the Rights of the Child</a:t>
            </a:r>
            <a:endParaRPr lang="en-US" sz="21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05150"/>
            <a:ext cx="7886700" cy="2038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alibri"/>
                <a:cs typeface="Calibri"/>
              </a:rPr>
              <a:t>Current situation in Turkey is clear violation of the principles of: </a:t>
            </a:r>
          </a:p>
          <a:p>
            <a:pPr marL="0" indent="0">
              <a:buNone/>
            </a:pPr>
            <a:r>
              <a:rPr lang="en-US" sz="1800" dirty="0" smtClean="0">
                <a:latin typeface="Calibri"/>
                <a:cs typeface="Calibri"/>
              </a:rPr>
              <a:t>-Best </a:t>
            </a:r>
            <a:r>
              <a:rPr lang="en-US" sz="1800" dirty="0">
                <a:latin typeface="Calibri"/>
                <a:cs typeface="Calibri"/>
              </a:rPr>
              <a:t>Interest of the </a:t>
            </a:r>
            <a:r>
              <a:rPr lang="en-US" sz="1800" dirty="0" smtClean="0">
                <a:latin typeface="Calibri"/>
                <a:cs typeface="Calibri"/>
              </a:rPr>
              <a:t>Child</a:t>
            </a:r>
          </a:p>
          <a:p>
            <a:pPr marL="0" indent="0">
              <a:buNone/>
            </a:pPr>
            <a:r>
              <a:rPr lang="en-US" sz="1800" dirty="0" smtClean="0">
                <a:latin typeface="Calibri"/>
                <a:cs typeface="Calibri"/>
              </a:rPr>
              <a:t>-Survival </a:t>
            </a:r>
            <a:r>
              <a:rPr lang="en-US" sz="1800" dirty="0">
                <a:latin typeface="Calibri"/>
                <a:cs typeface="Calibri"/>
              </a:rPr>
              <a:t>and </a:t>
            </a:r>
            <a:r>
              <a:rPr lang="en-US" sz="1800" dirty="0" smtClean="0">
                <a:latin typeface="Calibri"/>
                <a:cs typeface="Calibri"/>
              </a:rPr>
              <a:t>Development</a:t>
            </a:r>
          </a:p>
          <a:p>
            <a:pPr marL="0" indent="0">
              <a:buNone/>
            </a:pPr>
            <a:r>
              <a:rPr lang="en-US" sz="1800" dirty="0" smtClean="0">
                <a:latin typeface="Calibri"/>
                <a:cs typeface="Calibri"/>
              </a:rPr>
              <a:t>-Adequate </a:t>
            </a:r>
            <a:r>
              <a:rPr lang="en-US" sz="1800" dirty="0">
                <a:latin typeface="Calibri"/>
                <a:cs typeface="Calibri"/>
              </a:rPr>
              <a:t>Standard of </a:t>
            </a:r>
            <a:r>
              <a:rPr lang="en-US" sz="1800" dirty="0" smtClean="0">
                <a:latin typeface="Calibri"/>
                <a:cs typeface="Calibri"/>
              </a:rPr>
              <a:t>Living</a:t>
            </a:r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4321" r="16370"/>
          <a:stretch/>
        </p:blipFill>
        <p:spPr>
          <a:xfrm>
            <a:off x="-496" y="819150"/>
            <a:ext cx="1964994" cy="215817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19149"/>
            <a:ext cx="3700307" cy="2157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98" y="817691"/>
            <a:ext cx="4361959" cy="2157984"/>
          </a:xfrm>
          <a:prstGeom prst="rect">
            <a:avLst/>
          </a:prstGeom>
        </p:spPr>
      </p:pic>
      <p:pic>
        <p:nvPicPr>
          <p:cNvPr id="7" name="Picture 6" descr="Muller%2FBrown (1)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4"/>
          <a:stretch/>
        </p:blipFill>
        <p:spPr>
          <a:xfrm>
            <a:off x="0" y="4794864"/>
            <a:ext cx="9144000" cy="348636"/>
          </a:xfrm>
          <a:prstGeom prst="rect">
            <a:avLst/>
          </a:prstGeom>
        </p:spPr>
      </p:pic>
      <p:pic>
        <p:nvPicPr>
          <p:cNvPr id="8" name="Picture 7" descr="400dpiLogo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29693" r="18074" b="29694"/>
          <a:stretch/>
        </p:blipFill>
        <p:spPr>
          <a:xfrm>
            <a:off x="8091539" y="4776711"/>
            <a:ext cx="976261" cy="3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7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ller%2FBrow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2" b="5163"/>
          <a:stretch/>
        </p:blipFill>
        <p:spPr>
          <a:xfrm rot="16200000">
            <a:off x="5578545" y="-1401976"/>
            <a:ext cx="2177910" cy="4953000"/>
          </a:xfrm>
          <a:prstGeom prst="rect">
            <a:avLst/>
          </a:prstGeom>
        </p:spPr>
      </p:pic>
      <p:pic>
        <p:nvPicPr>
          <p:cNvPr id="7" name="Picture 6" descr="Muller%2FBrow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2" t="5186"/>
          <a:stretch/>
        </p:blipFill>
        <p:spPr>
          <a:xfrm rot="16200000">
            <a:off x="1349445" y="-1363878"/>
            <a:ext cx="2177910" cy="4876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59000" y="550843"/>
            <a:ext cx="4800600" cy="1030307"/>
          </a:xfrm>
          <a:prstGeom prst="rect">
            <a:avLst/>
          </a:prstGeom>
          <a:solidFill>
            <a:srgbClr val="EAD0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84400" y="590550"/>
            <a:ext cx="474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/>
                <a:cs typeface="Arial Black"/>
              </a:rPr>
              <a:t>SUPPORT WOMEN AND CHILDREN IN </a:t>
            </a:r>
            <a:r>
              <a:rPr lang="en-US" sz="2800" b="1" dirty="0" smtClean="0">
                <a:latin typeface="Arial Black"/>
                <a:cs typeface="Arial Black"/>
              </a:rPr>
              <a:t>TURKEY</a:t>
            </a:r>
            <a:endParaRPr lang="en-US" sz="2800" b="1" dirty="0"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293025"/>
            <a:ext cx="30353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 Black"/>
                <a:cs typeface="Arial Black"/>
              </a:rPr>
              <a:t>CONTACT US</a:t>
            </a:r>
          </a:p>
          <a:p>
            <a:pPr algn="ctr"/>
            <a:endParaRPr lang="en-US" dirty="0" smtClean="0"/>
          </a:p>
          <a:p>
            <a:pPr algn="ctr"/>
            <a:r>
              <a:rPr lang="en-US" sz="1300" dirty="0" smtClean="0"/>
              <a:t>help@silencedturkey.org</a:t>
            </a:r>
          </a:p>
          <a:p>
            <a:pPr algn="ctr"/>
            <a:r>
              <a:rPr lang="en-US" sz="1300" dirty="0" smtClean="0"/>
              <a:t>+1 (540) 209-1934</a:t>
            </a:r>
          </a:p>
          <a:p>
            <a:pPr algn="ctr"/>
            <a:r>
              <a:rPr lang="en-US" sz="1300" dirty="0" smtClean="0"/>
              <a:t>Twitter: @</a:t>
            </a:r>
            <a:r>
              <a:rPr lang="en-US" sz="1300" dirty="0" err="1" smtClean="0"/>
              <a:t>silencedturkey</a:t>
            </a:r>
            <a:endParaRPr lang="en-US" sz="1300" dirty="0" smtClean="0"/>
          </a:p>
          <a:p>
            <a:pPr algn="ctr"/>
            <a:r>
              <a:rPr lang="en-US" sz="1300" dirty="0" smtClean="0"/>
              <a:t>Facebook: @</a:t>
            </a:r>
            <a:r>
              <a:rPr lang="en-US" sz="1300" dirty="0" err="1" smtClean="0"/>
              <a:t>silencedturkey</a:t>
            </a:r>
            <a:endParaRPr lang="en-US" sz="1300" dirty="0" smtClean="0"/>
          </a:p>
          <a:p>
            <a:pPr algn="ctr"/>
            <a:r>
              <a:rPr lang="en-US" sz="1300" dirty="0" err="1" smtClean="0"/>
              <a:t>Instagram</a:t>
            </a:r>
            <a:r>
              <a:rPr lang="en-US" sz="1300" dirty="0" smtClean="0"/>
              <a:t>: @</a:t>
            </a:r>
            <a:r>
              <a:rPr lang="en-US" sz="1300" dirty="0" err="1" smtClean="0"/>
              <a:t>silencedturkey</a:t>
            </a:r>
            <a:endParaRPr lang="en-US" sz="13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00400" y="2266950"/>
            <a:ext cx="2667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Arial Black"/>
                <a:cs typeface="Arial Black"/>
              </a:rPr>
              <a:t>DONATE ONLINE</a:t>
            </a:r>
          </a:p>
          <a:p>
            <a:pPr algn="ctr"/>
            <a:endParaRPr lang="en-US" dirty="0" smtClean="0"/>
          </a:p>
          <a:p>
            <a:pPr algn="ctr"/>
            <a:r>
              <a:rPr lang="en-US" sz="1300" dirty="0" err="1" smtClean="0"/>
              <a:t>silencedturkey.org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6019800" y="2266950"/>
            <a:ext cx="280236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 Black"/>
                <a:cs typeface="Arial Black"/>
              </a:rPr>
              <a:t>SEND YOUR </a:t>
            </a:r>
          </a:p>
          <a:p>
            <a:pPr algn="ctr"/>
            <a:r>
              <a:rPr lang="en-US" sz="2000" dirty="0" smtClean="0">
                <a:latin typeface="Arial Black"/>
                <a:cs typeface="Arial Black"/>
              </a:rPr>
              <a:t>CHECKS </a:t>
            </a:r>
          </a:p>
          <a:p>
            <a:pPr algn="ctr"/>
            <a:r>
              <a:rPr lang="en-US" sz="2000" dirty="0" smtClean="0">
                <a:latin typeface="Arial Black"/>
                <a:cs typeface="Arial Black"/>
              </a:rPr>
              <a:t>PAYABLE TO: </a:t>
            </a:r>
          </a:p>
          <a:p>
            <a:pPr algn="ctr"/>
            <a:endParaRPr lang="en-US" dirty="0" smtClean="0">
              <a:latin typeface="Arial Black"/>
              <a:cs typeface="Arial Black"/>
            </a:endParaRPr>
          </a:p>
          <a:p>
            <a:pPr algn="ctr"/>
            <a:r>
              <a:rPr lang="en-US" dirty="0" smtClean="0"/>
              <a:t>'</a:t>
            </a:r>
            <a:r>
              <a:rPr lang="en-US" dirty="0"/>
              <a:t>Advocates of Silenced </a:t>
            </a:r>
            <a:r>
              <a:rPr lang="en-US" dirty="0" smtClean="0"/>
              <a:t>Turkey’ to   </a:t>
            </a:r>
            <a:endParaRPr lang="en-US" dirty="0"/>
          </a:p>
          <a:p>
            <a:pPr algn="ctr"/>
            <a:r>
              <a:rPr lang="en-US" dirty="0"/>
              <a:t>P.O. Box 2399 Wayne, NJ 07474-2399 </a:t>
            </a:r>
          </a:p>
        </p:txBody>
      </p:sp>
      <p:pic>
        <p:nvPicPr>
          <p:cNvPr id="10" name="Picture 9" descr="400dpi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29693" r="18074" b="29694"/>
          <a:stretch/>
        </p:blipFill>
        <p:spPr>
          <a:xfrm>
            <a:off x="8091539" y="4776711"/>
            <a:ext cx="976261" cy="3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7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350"/>
            <a:ext cx="7886700" cy="994172"/>
          </a:xfrm>
        </p:spPr>
        <p:txBody>
          <a:bodyPr>
            <a:normAutofit/>
          </a:bodyPr>
          <a:lstStyle/>
          <a:p>
            <a:r>
              <a:rPr lang="en-US" sz="2100" dirty="0" smtClean="0">
                <a:latin typeface="Arial Black"/>
                <a:cs typeface="Arial Black"/>
              </a:rPr>
              <a:t>686 BABIES AND OVER 17,000 WOMEN ARE HELD ILLEGALLY IN TURKISH PRISONS</a:t>
            </a:r>
            <a:endParaRPr lang="en-US" sz="2100" dirty="0">
              <a:latin typeface="Arial Black"/>
              <a:cs typeface="Arial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8" r="1041" b="1878"/>
          <a:stretch/>
        </p:blipFill>
        <p:spPr>
          <a:xfrm>
            <a:off x="709494" y="1023621"/>
            <a:ext cx="7382045" cy="3681729"/>
          </a:xfrm>
          <a:prstGeom prst="rect">
            <a:avLst/>
          </a:prstGeom>
        </p:spPr>
      </p:pic>
      <p:pic>
        <p:nvPicPr>
          <p:cNvPr id="7" name="Picture 6" descr="Muller%2FBrown (1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4"/>
          <a:stretch/>
        </p:blipFill>
        <p:spPr>
          <a:xfrm>
            <a:off x="0" y="4794864"/>
            <a:ext cx="9144000" cy="348636"/>
          </a:xfrm>
          <a:prstGeom prst="rect">
            <a:avLst/>
          </a:prstGeom>
        </p:spPr>
      </p:pic>
      <p:pic>
        <p:nvPicPr>
          <p:cNvPr id="8" name="Picture 7" descr="400dpi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29693" r="18074" b="29694"/>
          <a:stretch/>
        </p:blipFill>
        <p:spPr>
          <a:xfrm>
            <a:off x="8091539" y="4776711"/>
            <a:ext cx="976261" cy="3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4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44" y="316833"/>
            <a:ext cx="7886700" cy="654717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Arial Black"/>
                <a:ea typeface="Calibri" charset="0"/>
                <a:cs typeface="Arial Black"/>
              </a:rPr>
              <a:t>They are in pre</a:t>
            </a:r>
            <a:r>
              <a:rPr lang="en-US" sz="2100" dirty="0" smtClean="0">
                <a:latin typeface="Arial Black"/>
                <a:ea typeface="Calibri" charset="0"/>
                <a:cs typeface="Arial Black"/>
              </a:rPr>
              <a:t>-trial detention </a:t>
            </a:r>
            <a:r>
              <a:rPr lang="en-US" sz="2100" dirty="0">
                <a:latin typeface="Arial Black"/>
                <a:ea typeface="Calibri" charset="0"/>
                <a:cs typeface="Arial Black"/>
              </a:rPr>
              <a:t>and not yet convicted!</a:t>
            </a:r>
            <a:br>
              <a:rPr lang="en-US" sz="2100" dirty="0">
                <a:latin typeface="Arial Black"/>
                <a:ea typeface="Calibri" charset="0"/>
                <a:cs typeface="Arial Black"/>
              </a:rPr>
            </a:br>
            <a:endParaRPr lang="en-US" sz="2100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95180"/>
            <a:ext cx="7886700" cy="1938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Current conditions have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negative 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impact on physical and mental health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imprisoned women:</a:t>
            </a:r>
            <a:r>
              <a:rPr lang="en-US" sz="18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 </a:t>
            </a:r>
            <a:endParaRPr lang="en-US" sz="1800" b="1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Long 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term detention and not allowed to access a 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lawyer.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Strip 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search, 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verbal 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 physical harassment 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 torture.</a:t>
            </a:r>
            <a:endParaRPr lang="en-US" sz="1800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Poor 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conditions of 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jails.</a:t>
            </a:r>
            <a:endParaRPr lang="en-US" sz="1800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Denial 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of Health 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Services.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1800" dirty="0"/>
          </a:p>
        </p:txBody>
      </p:sp>
      <p:pic>
        <p:nvPicPr>
          <p:cNvPr id="5" name="Picture 4" descr="Muller%2FBrown (1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4"/>
          <a:stretch/>
        </p:blipFill>
        <p:spPr>
          <a:xfrm>
            <a:off x="0" y="4794864"/>
            <a:ext cx="9144000" cy="348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788069"/>
            <a:ext cx="2895600" cy="1760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88068"/>
            <a:ext cx="2936081" cy="1760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11" y="810097"/>
            <a:ext cx="3785380" cy="1741626"/>
          </a:xfrm>
          <a:prstGeom prst="rect">
            <a:avLst/>
          </a:prstGeom>
        </p:spPr>
      </p:pic>
      <p:pic>
        <p:nvPicPr>
          <p:cNvPr id="9" name="Picture 8" descr="400dpiLogo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29693" r="18074" b="29694"/>
          <a:stretch/>
        </p:blipFill>
        <p:spPr>
          <a:xfrm>
            <a:off x="8091539" y="4776711"/>
            <a:ext cx="976261" cy="3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5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977"/>
            <a:ext cx="7886700" cy="80618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 Black"/>
                <a:ea typeface="Calibri" charset="0"/>
                <a:cs typeface="Arial Black"/>
              </a:rPr>
              <a:t>1</a:t>
            </a:r>
            <a:r>
              <a:rPr lang="en-US" sz="2200" dirty="0" smtClean="0">
                <a:solidFill>
                  <a:srgbClr val="000000"/>
                </a:solidFill>
                <a:latin typeface="Arial Black"/>
                <a:ea typeface="Calibri" charset="0"/>
                <a:cs typeface="Arial Black"/>
              </a:rPr>
              <a:t>. Long </a:t>
            </a:r>
            <a:r>
              <a:rPr lang="en-US" sz="2200" dirty="0">
                <a:solidFill>
                  <a:srgbClr val="000000"/>
                </a:solidFill>
                <a:latin typeface="Arial Black"/>
                <a:ea typeface="Calibri" charset="0"/>
                <a:cs typeface="Arial Black"/>
              </a:rPr>
              <a:t>term detention and not allowed to access a lawyer</a:t>
            </a:r>
            <a:endParaRPr lang="en-US" sz="2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6350"/>
            <a:ext cx="7886700" cy="3356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Calibri"/>
                <a:ea typeface="Calibri" charset="0"/>
                <a:cs typeface="Calibri"/>
              </a:rPr>
              <a:t>Prosecutors have authority </a:t>
            </a:r>
            <a:r>
              <a:rPr lang="en-US" sz="1800" b="1" dirty="0">
                <a:latin typeface="Calibri"/>
                <a:ea typeface="Calibri" charset="0"/>
                <a:cs typeface="Calibri"/>
              </a:rPr>
              <a:t>to;</a:t>
            </a:r>
          </a:p>
          <a:p>
            <a:pPr marL="0" indent="0">
              <a:buNone/>
            </a:pPr>
            <a:r>
              <a:rPr lang="en-US" sz="1800" dirty="0" smtClean="0">
                <a:latin typeface="Calibri"/>
                <a:ea typeface="Calibri" charset="0"/>
                <a:cs typeface="Calibri"/>
              </a:rPr>
              <a:t> </a:t>
            </a:r>
            <a:r>
              <a:rPr lang="en-US" sz="1800" dirty="0">
                <a:latin typeface="Calibri"/>
                <a:ea typeface="Calibri" charset="0"/>
                <a:cs typeface="Calibri"/>
              </a:rPr>
              <a:t>- increase the detention period </a:t>
            </a:r>
            <a:r>
              <a:rPr lang="en-US" sz="1800" dirty="0" smtClean="0">
                <a:latin typeface="Calibri"/>
                <a:ea typeface="Calibri" charset="0"/>
                <a:cs typeface="Calibri"/>
              </a:rPr>
              <a:t>from four </a:t>
            </a:r>
            <a:r>
              <a:rPr lang="en-US" sz="1800" dirty="0">
                <a:latin typeface="Calibri"/>
                <a:ea typeface="Calibri" charset="0"/>
                <a:cs typeface="Calibri"/>
              </a:rPr>
              <a:t>days to 30 </a:t>
            </a:r>
            <a:r>
              <a:rPr lang="en-US" sz="1800" dirty="0" smtClean="0">
                <a:latin typeface="Calibri"/>
                <a:ea typeface="Calibri" charset="0"/>
                <a:cs typeface="Calibri"/>
              </a:rPr>
              <a:t>days.</a:t>
            </a:r>
            <a:endParaRPr lang="en-US" sz="1800" dirty="0">
              <a:latin typeface="Calibri"/>
              <a:ea typeface="Calibri" charset="0"/>
              <a:cs typeface="Calibri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/>
                <a:ea typeface="Calibri" charset="0"/>
                <a:cs typeface="Calibri"/>
              </a:rPr>
              <a:t> </a:t>
            </a:r>
            <a:r>
              <a:rPr lang="en-US" sz="1800" dirty="0">
                <a:latin typeface="Calibri"/>
                <a:ea typeface="Calibri" charset="0"/>
                <a:cs typeface="Calibri"/>
              </a:rPr>
              <a:t>- deny detainee to see her lawyer for up to </a:t>
            </a:r>
            <a:r>
              <a:rPr lang="en-US" sz="1800" dirty="0" smtClean="0">
                <a:latin typeface="Calibri"/>
                <a:ea typeface="Calibri" charset="0"/>
                <a:cs typeface="Calibri"/>
              </a:rPr>
              <a:t>five days</a:t>
            </a:r>
            <a:r>
              <a:rPr lang="en-US" sz="1800" dirty="0" smtClean="0">
                <a:latin typeface="Calibri"/>
                <a:cs typeface="Calibri"/>
              </a:rPr>
              <a:t>.</a:t>
            </a:r>
            <a:endParaRPr lang="en-US" sz="1800" dirty="0">
              <a:latin typeface="Calibri"/>
              <a:cs typeface="Calibri"/>
            </a:endParaRPr>
          </a:p>
          <a:p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r="20553"/>
          <a:stretch/>
        </p:blipFill>
        <p:spPr>
          <a:xfrm>
            <a:off x="1066800" y="2419350"/>
            <a:ext cx="2468880" cy="2006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90" y="2419350"/>
            <a:ext cx="2819953" cy="199755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7" r="13134"/>
          <a:stretch/>
        </p:blipFill>
        <p:spPr>
          <a:xfrm>
            <a:off x="3535680" y="2419350"/>
            <a:ext cx="2003961" cy="2006330"/>
          </a:xfrm>
          <a:prstGeom prst="rect">
            <a:avLst/>
          </a:prstGeom>
        </p:spPr>
      </p:pic>
      <p:pic>
        <p:nvPicPr>
          <p:cNvPr id="10" name="Picture 9" descr="Muller%2FBrown (1)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4"/>
          <a:stretch/>
        </p:blipFill>
        <p:spPr>
          <a:xfrm>
            <a:off x="0" y="4794864"/>
            <a:ext cx="9144000" cy="348636"/>
          </a:xfrm>
          <a:prstGeom prst="rect">
            <a:avLst/>
          </a:prstGeom>
        </p:spPr>
      </p:pic>
      <p:pic>
        <p:nvPicPr>
          <p:cNvPr id="11" name="Picture 10" descr="400dpiLogo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29693" r="18074" b="29694"/>
          <a:stretch/>
        </p:blipFill>
        <p:spPr>
          <a:xfrm>
            <a:off x="8091539" y="4776711"/>
            <a:ext cx="976261" cy="3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9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850104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Arial Black"/>
                <a:ea typeface="Calibri" charset="0"/>
                <a:cs typeface="Arial Black"/>
              </a:rPr>
              <a:t>2. Strip </a:t>
            </a:r>
            <a:r>
              <a:rPr lang="en-US" sz="2200" b="1" dirty="0">
                <a:solidFill>
                  <a:srgbClr val="000000"/>
                </a:solidFill>
                <a:latin typeface="Arial Black"/>
                <a:ea typeface="Calibri" charset="0"/>
                <a:cs typeface="Arial Black"/>
              </a:rPr>
              <a:t>search, verbal and physical harassment and torture</a:t>
            </a:r>
            <a:endParaRPr lang="en-US" sz="2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39777"/>
            <a:ext cx="7886700" cy="5369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Calibri"/>
                <a:ea typeface="Calibri" charset="0"/>
                <a:cs typeface="Calibri"/>
              </a:rPr>
              <a:t>Turkish </a:t>
            </a:r>
            <a:r>
              <a:rPr lang="en-US" sz="1800" dirty="0" smtClean="0">
                <a:latin typeface="Calibri"/>
                <a:ea typeface="Calibri" charset="0"/>
                <a:cs typeface="Calibri"/>
              </a:rPr>
              <a:t>Constitution Article 17 </a:t>
            </a:r>
            <a:r>
              <a:rPr lang="en-US" sz="1800" dirty="0">
                <a:latin typeface="Calibri"/>
                <a:ea typeface="Calibri" charset="0"/>
                <a:cs typeface="Calibri"/>
              </a:rPr>
              <a:t>and </a:t>
            </a:r>
            <a:r>
              <a:rPr lang="en-US" sz="1800" dirty="0" smtClean="0">
                <a:latin typeface="Calibri"/>
                <a:ea typeface="Calibri" charset="0"/>
                <a:cs typeface="Calibri"/>
              </a:rPr>
              <a:t>Article 3 of the European Convention on Human Rights states that “</a:t>
            </a:r>
            <a:r>
              <a:rPr lang="en-US" sz="1800" dirty="0">
                <a:latin typeface="Calibri"/>
                <a:ea typeface="Calibri" charset="0"/>
                <a:cs typeface="Calibri"/>
              </a:rPr>
              <a:t>No one shall be subjected to torture or to inhuman or degrading treatment or punishment</a:t>
            </a:r>
            <a:r>
              <a:rPr lang="en-US" sz="1800" dirty="0" smtClean="0">
                <a:latin typeface="Calibri"/>
                <a:ea typeface="Calibri" charset="0"/>
                <a:cs typeface="Calibri"/>
              </a:rPr>
              <a:t>”</a:t>
            </a:r>
            <a:r>
              <a:rPr lang="en-US" sz="1800" dirty="0" smtClean="0">
                <a:latin typeface="Calibri"/>
                <a:cs typeface="Calibri"/>
              </a:rPr>
              <a:t>.</a:t>
            </a:r>
            <a:endParaRPr lang="en-US" sz="1800" dirty="0">
              <a:latin typeface="Calibri"/>
              <a:ea typeface="Calibri" charset="0"/>
              <a:cs typeface="Calibri"/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17" y="1123950"/>
            <a:ext cx="5071366" cy="2700338"/>
          </a:xfrm>
          <a:prstGeom prst="rect">
            <a:avLst/>
          </a:prstGeom>
        </p:spPr>
      </p:pic>
      <p:pic>
        <p:nvPicPr>
          <p:cNvPr id="6" name="Picture 5" descr="Muller%2FBrown (1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4"/>
          <a:stretch/>
        </p:blipFill>
        <p:spPr>
          <a:xfrm>
            <a:off x="0" y="4794864"/>
            <a:ext cx="9144000" cy="348636"/>
          </a:xfrm>
          <a:prstGeom prst="rect">
            <a:avLst/>
          </a:prstGeom>
        </p:spPr>
      </p:pic>
      <p:pic>
        <p:nvPicPr>
          <p:cNvPr id="7" name="Picture 6" descr="400dpi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29693" r="18074" b="29694"/>
          <a:stretch/>
        </p:blipFill>
        <p:spPr>
          <a:xfrm>
            <a:off x="8091539" y="4776711"/>
            <a:ext cx="976261" cy="3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0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545304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Arial Black"/>
                <a:ea typeface="Rockwell Condensed" charset="0"/>
                <a:cs typeface="Arial Black"/>
              </a:rPr>
              <a:t>3</a:t>
            </a:r>
            <a:r>
              <a:rPr lang="en-US" sz="2200" b="1" dirty="0">
                <a:solidFill>
                  <a:srgbClr val="000000"/>
                </a:solidFill>
                <a:latin typeface="Arial Black"/>
                <a:ea typeface="Rockwell Condensed" charset="0"/>
                <a:cs typeface="Arial Black"/>
              </a:rPr>
              <a:t>. Poor conditions </a:t>
            </a:r>
            <a:r>
              <a:rPr lang="en-US" sz="2200" b="1">
                <a:solidFill>
                  <a:srgbClr val="000000"/>
                </a:solidFill>
                <a:latin typeface="Arial Black"/>
                <a:ea typeface="Rockwell Condensed" charset="0"/>
                <a:cs typeface="Arial Black"/>
              </a:rPr>
              <a:t>of </a:t>
            </a:r>
            <a:r>
              <a:rPr lang="en-US" sz="2200" b="1" smtClean="0">
                <a:solidFill>
                  <a:srgbClr val="000000"/>
                </a:solidFill>
                <a:latin typeface="Arial Black"/>
                <a:ea typeface="Rockwell Condensed" charset="0"/>
                <a:cs typeface="Arial Black"/>
              </a:rPr>
              <a:t>prisons</a:t>
            </a:r>
            <a:endParaRPr lang="en-US" sz="2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9" y="1124923"/>
            <a:ext cx="3170294" cy="2928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24923"/>
            <a:ext cx="2395847" cy="2928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6448" y="2322618"/>
            <a:ext cx="2921313" cy="173124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n-US" sz="1800" dirty="0">
              <a:ea typeface="Rockwell Condensed" charset="0"/>
              <a:cs typeface="Rockwell Condensed" charset="0"/>
            </a:endParaRPr>
          </a:p>
          <a:p>
            <a:r>
              <a:rPr lang="en-US" sz="1800" b="1" dirty="0" smtClean="0">
                <a:ea typeface="Rockwell Condensed" charset="0"/>
                <a:cs typeface="Rockwell Condensed" charset="0"/>
              </a:rPr>
              <a:t>RESTRICTED IN PRISON</a:t>
            </a:r>
            <a:r>
              <a:rPr lang="en-US" sz="1800" dirty="0" smtClean="0">
                <a:ea typeface="Rockwell Condensed" charset="0"/>
                <a:cs typeface="Rockwell Condensed" charset="0"/>
              </a:rPr>
              <a:t>:</a:t>
            </a:r>
            <a:endParaRPr lang="en-US" sz="1800" dirty="0">
              <a:ea typeface="Rockwell Condensed" charset="0"/>
              <a:cs typeface="Rockwell Condensed" charset="0"/>
            </a:endParaRPr>
          </a:p>
          <a:p>
            <a:pPr marL="214313" indent="-214313">
              <a:buFontTx/>
              <a:buChar char="-"/>
            </a:pPr>
            <a:r>
              <a:rPr lang="en-US" sz="1800" dirty="0">
                <a:ea typeface="Rockwell Condensed" charset="0"/>
                <a:cs typeface="Rockwell Condensed" charset="0"/>
              </a:rPr>
              <a:t>Tv and Radio</a:t>
            </a:r>
          </a:p>
          <a:p>
            <a:pPr marL="214313" indent="-214313">
              <a:buFontTx/>
              <a:buChar char="-"/>
            </a:pPr>
            <a:r>
              <a:rPr lang="en-US" sz="1800" dirty="0">
                <a:ea typeface="Rockwell Condensed" charset="0"/>
                <a:cs typeface="Rockwell Condensed" charset="0"/>
              </a:rPr>
              <a:t>Books</a:t>
            </a:r>
          </a:p>
          <a:p>
            <a:pPr marL="214313" indent="-214313">
              <a:buFontTx/>
              <a:buChar char="-"/>
            </a:pPr>
            <a:r>
              <a:rPr lang="en-US" sz="1800" dirty="0">
                <a:ea typeface="Rockwell Condensed" charset="0"/>
                <a:cs typeface="Rockwell Condensed" charset="0"/>
              </a:rPr>
              <a:t>Courses, cultural art events</a:t>
            </a:r>
          </a:p>
          <a:p>
            <a:pPr marL="214313" indent="-214313">
              <a:buFontTx/>
              <a:buChar char="-"/>
            </a:pPr>
            <a:r>
              <a:rPr lang="en-US" sz="1800" dirty="0">
                <a:ea typeface="Rockwell Condensed" charset="0"/>
                <a:cs typeface="Rockwell Condensed" charset="0"/>
              </a:rPr>
              <a:t>Gym facilities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1161138"/>
            <a:ext cx="2971800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 smtClean="0">
                <a:latin typeface="Calibri"/>
                <a:ea typeface="Calibri" charset="0"/>
                <a:cs typeface="Calibri"/>
              </a:rPr>
              <a:t>Prison Capacity</a:t>
            </a:r>
            <a:r>
              <a:rPr lang="en-US" sz="1800" dirty="0">
                <a:latin typeface="Calibri"/>
                <a:ea typeface="Calibri" charset="0"/>
                <a:cs typeface="Calibri"/>
              </a:rPr>
              <a:t>: </a:t>
            </a:r>
            <a:r>
              <a:rPr lang="en-US" sz="1800" dirty="0" smtClean="0">
                <a:latin typeface="Calibri"/>
                <a:ea typeface="Calibri" charset="0"/>
                <a:cs typeface="Calibri"/>
              </a:rPr>
              <a:t>202,000</a:t>
            </a:r>
            <a:endParaRPr lang="en-US" sz="1800" dirty="0">
              <a:latin typeface="Calibri"/>
              <a:ea typeface="Calibri" charset="0"/>
              <a:cs typeface="Calibri"/>
            </a:endParaRPr>
          </a:p>
          <a:p>
            <a:r>
              <a:rPr lang="en-US" sz="1800" dirty="0">
                <a:latin typeface="Calibri"/>
                <a:ea typeface="Calibri" charset="0"/>
                <a:cs typeface="Calibri"/>
              </a:rPr>
              <a:t>Prison </a:t>
            </a:r>
            <a:r>
              <a:rPr lang="en-US" sz="1800" dirty="0" smtClean="0">
                <a:latin typeface="Calibri"/>
                <a:ea typeface="Calibri" charset="0"/>
                <a:cs typeface="Calibri"/>
              </a:rPr>
              <a:t>Population: 224,000</a:t>
            </a:r>
            <a:endParaRPr lang="en-US" sz="1800" dirty="0">
              <a:latin typeface="Calibri"/>
              <a:ea typeface="Calibri" charset="0"/>
              <a:cs typeface="Calibri"/>
            </a:endParaRPr>
          </a:p>
          <a:p>
            <a:r>
              <a:rPr lang="en-US" sz="1800" b="1" dirty="0">
                <a:latin typeface="Calibri"/>
                <a:ea typeface="Calibri" charset="0"/>
                <a:cs typeface="Calibri"/>
              </a:rPr>
              <a:t>22,000 inmates sleep on the </a:t>
            </a:r>
            <a:r>
              <a:rPr lang="en-US" sz="1800" b="1" dirty="0" smtClean="0">
                <a:latin typeface="Calibri"/>
                <a:ea typeface="Calibri" charset="0"/>
                <a:cs typeface="Calibri"/>
              </a:rPr>
              <a:t>floor.</a:t>
            </a:r>
            <a:endParaRPr lang="en-US" sz="1800" b="1" dirty="0">
              <a:latin typeface="Calibri"/>
              <a:ea typeface="Calibri" charset="0"/>
              <a:cs typeface="Calibri"/>
            </a:endParaRPr>
          </a:p>
        </p:txBody>
      </p:sp>
      <p:pic>
        <p:nvPicPr>
          <p:cNvPr id="8" name="Picture 7" descr="Muller%2FBrown (1)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4"/>
          <a:stretch/>
        </p:blipFill>
        <p:spPr>
          <a:xfrm>
            <a:off x="0" y="4794864"/>
            <a:ext cx="9144000" cy="348636"/>
          </a:xfrm>
          <a:prstGeom prst="rect">
            <a:avLst/>
          </a:prstGeom>
        </p:spPr>
      </p:pic>
      <p:pic>
        <p:nvPicPr>
          <p:cNvPr id="9" name="Picture 8" descr="400dpiLogo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29693" r="18074" b="29694"/>
          <a:stretch/>
        </p:blipFill>
        <p:spPr>
          <a:xfrm>
            <a:off x="8091539" y="4776711"/>
            <a:ext cx="976261" cy="3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3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545304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Arial Black"/>
                <a:ea typeface="Calibri" charset="0"/>
                <a:cs typeface="Arial Black"/>
              </a:rPr>
              <a:t>4. Denial of Health Services</a:t>
            </a:r>
            <a:endParaRPr lang="en-US" sz="2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7751"/>
            <a:ext cx="7886700" cy="1676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smtClean="0">
                <a:latin typeface="Calibri"/>
                <a:ea typeface="Calibri" charset="0"/>
                <a:cs typeface="Calibri"/>
              </a:rPr>
              <a:t>European Prison Rules “Prisoners shall have access to the health services in the country without discrimination on the grounds of their legal situation”.</a:t>
            </a:r>
          </a:p>
          <a:p>
            <a:pPr marL="0" indent="0" algn="just">
              <a:buNone/>
            </a:pPr>
            <a:r>
              <a:rPr lang="en-US" sz="1800" dirty="0" smtClean="0">
                <a:latin typeface="Calibri"/>
                <a:ea typeface="Calibri" charset="0"/>
                <a:cs typeface="Calibri"/>
              </a:rPr>
              <a:t>Human Rights Association (İHD) has stated that in Turkey there are 1,025 prisoners in poor health, 357 of whom are seriously ill, subjected to deplorable conditions.</a:t>
            </a:r>
          </a:p>
          <a:p>
            <a:endParaRPr lang="en-US" sz="1800" dirty="0" smtClean="0">
              <a:latin typeface="Calibri"/>
              <a:ea typeface="Rockwell Condensed" charset="0"/>
              <a:cs typeface="Calibri"/>
            </a:endParaRPr>
          </a:p>
          <a:p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39782"/>
            <a:ext cx="4013292" cy="2265568"/>
          </a:xfrm>
          <a:prstGeom prst="rect">
            <a:avLst/>
          </a:prstGeom>
        </p:spPr>
      </p:pic>
      <p:pic>
        <p:nvPicPr>
          <p:cNvPr id="6" name="Picture 5" descr="Muller%2FBrow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06"/>
          <a:stretch/>
        </p:blipFill>
        <p:spPr>
          <a:xfrm rot="10800000">
            <a:off x="0" y="0"/>
            <a:ext cx="356086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9782"/>
            <a:ext cx="3307644" cy="2265568"/>
          </a:xfrm>
          <a:prstGeom prst="rect">
            <a:avLst/>
          </a:prstGeom>
        </p:spPr>
      </p:pic>
      <p:pic>
        <p:nvPicPr>
          <p:cNvPr id="9" name="Picture 8" descr="400dpiLogo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29693" r="18074" b="29694"/>
          <a:stretch/>
        </p:blipFill>
        <p:spPr>
          <a:xfrm>
            <a:off x="8091539" y="4776711"/>
            <a:ext cx="976261" cy="3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ller%2FBrown (1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4"/>
          <a:stretch/>
        </p:blipFill>
        <p:spPr>
          <a:xfrm>
            <a:off x="0" y="4794864"/>
            <a:ext cx="9144000" cy="348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23950"/>
            <a:ext cx="4171950" cy="2667000"/>
          </a:xfrm>
        </p:spPr>
        <p:txBody>
          <a:bodyPr>
            <a:noAutofit/>
          </a:bodyPr>
          <a:lstStyle/>
          <a:p>
            <a:r>
              <a:rPr lang="en-US" sz="2300" dirty="0">
                <a:latin typeface="Arial Black"/>
                <a:cs typeface="Arial Black"/>
              </a:rPr>
              <a:t/>
            </a:r>
            <a:br>
              <a:rPr lang="en-US" sz="2300" dirty="0">
                <a:latin typeface="Arial Black"/>
                <a:cs typeface="Arial Black"/>
              </a:rPr>
            </a:br>
            <a:r>
              <a:rPr lang="en-US" sz="2300" b="1" dirty="0">
                <a:latin typeface="Arial Black"/>
                <a:ea typeface="Calibri" charset="0"/>
                <a:cs typeface="Arial Black"/>
              </a:rPr>
              <a:t>Turkish Penal Code </a:t>
            </a:r>
            <a:r>
              <a:rPr lang="en-US" sz="2300" b="1" dirty="0" smtClean="0">
                <a:latin typeface="Arial Black"/>
                <a:ea typeface="Calibri" charset="0"/>
                <a:cs typeface="Arial Black"/>
              </a:rPr>
              <a:t>states “ </a:t>
            </a:r>
            <a:r>
              <a:rPr lang="en-US" sz="2300" b="1" dirty="0">
                <a:solidFill>
                  <a:srgbClr val="FF0000"/>
                </a:solidFill>
                <a:latin typeface="Arial Black"/>
                <a:ea typeface="Calibri" charset="0"/>
                <a:cs typeface="Arial Black"/>
              </a:rPr>
              <a:t>the sentence </a:t>
            </a:r>
            <a:r>
              <a:rPr lang="en-US" sz="2300" b="1" dirty="0" smtClean="0">
                <a:solidFill>
                  <a:srgbClr val="FF0000"/>
                </a:solidFill>
                <a:latin typeface="Arial Black"/>
                <a:ea typeface="Calibri" charset="0"/>
                <a:cs typeface="Arial Black"/>
              </a:rPr>
              <a:t/>
            </a:r>
            <a:br>
              <a:rPr lang="en-US" sz="2300" b="1" dirty="0" smtClean="0">
                <a:solidFill>
                  <a:srgbClr val="FF0000"/>
                </a:solidFill>
                <a:latin typeface="Arial Black"/>
                <a:ea typeface="Calibri" charset="0"/>
                <a:cs typeface="Arial Black"/>
              </a:rPr>
            </a:br>
            <a:r>
              <a:rPr lang="en-US" sz="2300" b="1" dirty="0" smtClean="0">
                <a:solidFill>
                  <a:srgbClr val="FF0000"/>
                </a:solidFill>
                <a:latin typeface="Arial Black"/>
                <a:ea typeface="Calibri" charset="0"/>
                <a:cs typeface="Arial Black"/>
              </a:rPr>
              <a:t>of imprisonment </a:t>
            </a:r>
            <a:r>
              <a:rPr lang="en-US" sz="2300" b="1" dirty="0">
                <a:solidFill>
                  <a:srgbClr val="FF0000"/>
                </a:solidFill>
                <a:latin typeface="Arial Black"/>
                <a:ea typeface="Calibri" charset="0"/>
                <a:cs typeface="Arial Black"/>
              </a:rPr>
              <a:t>is to </a:t>
            </a:r>
            <a:r>
              <a:rPr lang="en-US" sz="2300" b="1" dirty="0" smtClean="0">
                <a:solidFill>
                  <a:srgbClr val="FF0000"/>
                </a:solidFill>
                <a:latin typeface="Arial Black"/>
                <a:ea typeface="Calibri" charset="0"/>
                <a:cs typeface="Arial Black"/>
              </a:rPr>
              <a:t>be </a:t>
            </a:r>
            <a:r>
              <a:rPr lang="en-US" sz="2300" b="1" dirty="0">
                <a:solidFill>
                  <a:srgbClr val="FF0000"/>
                </a:solidFill>
                <a:latin typeface="Arial Black"/>
                <a:ea typeface="Calibri" charset="0"/>
                <a:cs typeface="Arial Black"/>
              </a:rPr>
              <a:t>left behind for women who are </a:t>
            </a:r>
            <a:r>
              <a:rPr lang="en-US" sz="2300" b="1" dirty="0" smtClean="0">
                <a:solidFill>
                  <a:srgbClr val="FF0000"/>
                </a:solidFill>
                <a:latin typeface="Arial Black"/>
                <a:ea typeface="Calibri" charset="0"/>
                <a:cs typeface="Arial Black"/>
              </a:rPr>
              <a:t>pregnant</a:t>
            </a:r>
            <a:r>
              <a:rPr lang="mr-IN" sz="2300" b="1" dirty="0" smtClean="0">
                <a:solidFill>
                  <a:srgbClr val="FF0000"/>
                </a:solidFill>
                <a:latin typeface="Arial Black"/>
                <a:ea typeface="Calibri" charset="0"/>
                <a:cs typeface="Arial Black"/>
              </a:rPr>
              <a:t>…</a:t>
            </a:r>
            <a:r>
              <a:rPr lang="en-US" sz="2300" dirty="0" smtClean="0">
                <a:latin typeface="Arial Black"/>
                <a:ea typeface="Calibri" charset="0"/>
                <a:cs typeface="Arial Black"/>
              </a:rPr>
              <a:t>”</a:t>
            </a:r>
            <a:r>
              <a:rPr lang="en-US" sz="2300" dirty="0">
                <a:latin typeface="Arial Black"/>
                <a:cs typeface="Arial Black"/>
              </a:rPr>
              <a:t/>
            </a:r>
            <a:br>
              <a:rPr lang="en-US" sz="2300" dirty="0">
                <a:latin typeface="Arial Black"/>
                <a:cs typeface="Arial Black"/>
              </a:rPr>
            </a:br>
            <a:endParaRPr lang="en-US" sz="2300" dirty="0">
              <a:latin typeface="Arial Black"/>
              <a:cs typeface="Arial Black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r="4711"/>
          <a:stretch/>
        </p:blipFill>
        <p:spPr>
          <a:xfrm>
            <a:off x="4364210" y="0"/>
            <a:ext cx="4788606" cy="5143500"/>
          </a:xfrm>
          <a:prstGeom prst="rect">
            <a:avLst/>
          </a:prstGeom>
        </p:spPr>
      </p:pic>
      <p:pic>
        <p:nvPicPr>
          <p:cNvPr id="8" name="Picture 7" descr="400dpi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29693" r="18074" b="29694"/>
          <a:stretch/>
        </p:blipFill>
        <p:spPr>
          <a:xfrm>
            <a:off x="8091539" y="4776711"/>
            <a:ext cx="976261" cy="3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7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ller%2FBrown (1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4"/>
          <a:stretch/>
        </p:blipFill>
        <p:spPr>
          <a:xfrm>
            <a:off x="0" y="4794864"/>
            <a:ext cx="9144000" cy="348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04950"/>
            <a:ext cx="4876800" cy="2286000"/>
          </a:xfrm>
        </p:spPr>
        <p:txBody>
          <a:bodyPr>
            <a:no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Arial Black"/>
                <a:ea typeface="Calibri" charset="0"/>
                <a:cs typeface="Arial Black"/>
              </a:rPr>
              <a:t/>
            </a:r>
            <a:br>
              <a:rPr lang="en-US" sz="2100" dirty="0">
                <a:solidFill>
                  <a:srgbClr val="000000"/>
                </a:solidFill>
                <a:latin typeface="Arial Black"/>
                <a:ea typeface="Calibri" charset="0"/>
                <a:cs typeface="Arial Black"/>
              </a:rPr>
            </a:br>
            <a:r>
              <a:rPr lang="en-US" sz="2100" b="1" dirty="0" smtClean="0">
                <a:solidFill>
                  <a:srgbClr val="000000"/>
                </a:solidFill>
                <a:latin typeface="Arial Black"/>
                <a:ea typeface="Calibri" charset="0"/>
                <a:cs typeface="Arial Black"/>
              </a:rPr>
              <a:t>“</a:t>
            </a:r>
            <a:r>
              <a:rPr lang="en-US" sz="2100" b="1" dirty="0">
                <a:solidFill>
                  <a:srgbClr val="000000"/>
                </a:solidFill>
                <a:latin typeface="Arial Black"/>
                <a:ea typeface="Calibri" charset="0"/>
                <a:cs typeface="Arial Black"/>
              </a:rPr>
              <a:t>The sentence of imprisonment </a:t>
            </a:r>
            <a:r>
              <a:rPr lang="en-US" sz="2100" b="1" dirty="0" smtClean="0">
                <a:solidFill>
                  <a:srgbClr val="000000"/>
                </a:solidFill>
                <a:latin typeface="Arial Black"/>
                <a:ea typeface="Calibri" charset="0"/>
                <a:cs typeface="Arial Black"/>
              </a:rPr>
              <a:t>is </a:t>
            </a:r>
            <a:r>
              <a:rPr lang="en-US" sz="2100" b="1" dirty="0">
                <a:solidFill>
                  <a:srgbClr val="000000"/>
                </a:solidFill>
                <a:latin typeface="Arial Black"/>
                <a:ea typeface="Calibri" charset="0"/>
                <a:cs typeface="Arial Black"/>
              </a:rPr>
              <a:t>to be left behind for women who have not passed six months since the conception of birth”</a:t>
            </a:r>
            <a:r>
              <a:rPr lang="en-US" sz="2100" dirty="0">
                <a:solidFill>
                  <a:srgbClr val="000000"/>
                </a:solidFill>
                <a:latin typeface="Arial Black"/>
                <a:ea typeface="Calibri" charset="0"/>
                <a:cs typeface="Arial Black"/>
              </a:rPr>
              <a:t/>
            </a:r>
            <a:br>
              <a:rPr lang="en-US" sz="2100" dirty="0">
                <a:solidFill>
                  <a:srgbClr val="000000"/>
                </a:solidFill>
                <a:latin typeface="Arial Black"/>
                <a:ea typeface="Calibri" charset="0"/>
                <a:cs typeface="Arial Black"/>
              </a:rPr>
            </a:br>
            <a:r>
              <a:rPr lang="en-US" sz="2100" dirty="0">
                <a:solidFill>
                  <a:srgbClr val="000000"/>
                </a:solidFill>
                <a:latin typeface="Arial Black"/>
                <a:cs typeface="Arial Black"/>
              </a:rPr>
              <a:t/>
            </a:r>
            <a:br>
              <a:rPr lang="en-US" sz="2100" dirty="0">
                <a:solidFill>
                  <a:srgbClr val="000000"/>
                </a:solidFill>
                <a:latin typeface="Arial Black"/>
                <a:cs typeface="Arial Black"/>
              </a:rPr>
            </a:br>
            <a:endParaRPr lang="en-US" sz="21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0988" cy="5143500"/>
          </a:xfrm>
          <a:prstGeom prst="rect">
            <a:avLst/>
          </a:prstGeom>
        </p:spPr>
      </p:pic>
      <p:pic>
        <p:nvPicPr>
          <p:cNvPr id="6" name="Picture 5" descr="400dpi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29693" r="18074" b="29694"/>
          <a:stretch/>
        </p:blipFill>
        <p:spPr>
          <a:xfrm>
            <a:off x="8091539" y="4776711"/>
            <a:ext cx="976261" cy="3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4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11423</TotalTime>
  <Words>363</Words>
  <Application>Microsoft Macintosh PowerPoint</Application>
  <PresentationFormat>On-screen Show (16:9)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PRISON CONDITIONS FOR WOMEN AND CHILDREN IN TURKEY</vt:lpstr>
      <vt:lpstr>686 BABIES AND OVER 17,000 WOMEN ARE HELD ILLEGALLY IN TURKISH PRISONS</vt:lpstr>
      <vt:lpstr>They are in pre-trial detention and not yet convicted! </vt:lpstr>
      <vt:lpstr>1. Long term detention and not allowed to access a lawyer</vt:lpstr>
      <vt:lpstr>2. Strip search, verbal and physical harassment and torture</vt:lpstr>
      <vt:lpstr>3. Poor conditions of prisons</vt:lpstr>
      <vt:lpstr>4. Denial of Health Services</vt:lpstr>
      <vt:lpstr> Turkish Penal Code states “ the sentence  of imprisonment is to be left behind for women who are pregnant…” </vt:lpstr>
      <vt:lpstr> “The sentence of imprisonment is to be left behind for women who have not passed six months since the conception of birth”  </vt:lpstr>
      <vt:lpstr>PowerPoint Presentation</vt:lpstr>
      <vt:lpstr>PowerPoint Presentation</vt:lpstr>
      <vt:lpstr>Violations of Convention on the Rights of the Child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AST</dc:creator>
  <cp:keywords/>
  <dc:description/>
  <cp:lastModifiedBy>Suleyman Cifci</cp:lastModifiedBy>
  <cp:revision>109</cp:revision>
  <dcterms:created xsi:type="dcterms:W3CDTF">2018-01-07T05:25:25Z</dcterms:created>
  <dcterms:modified xsi:type="dcterms:W3CDTF">2018-01-18T21:59:28Z</dcterms:modified>
  <cp:category/>
</cp:coreProperties>
</file>